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1" r:id="rId2"/>
    <p:sldId id="263" r:id="rId3"/>
    <p:sldId id="265" r:id="rId4"/>
    <p:sldId id="262" r:id="rId5"/>
    <p:sldId id="346" r:id="rId6"/>
    <p:sldId id="266" r:id="rId7"/>
    <p:sldId id="264" r:id="rId8"/>
    <p:sldId id="256" r:id="rId9"/>
    <p:sldId id="257" r:id="rId10"/>
    <p:sldId id="258" r:id="rId11"/>
    <p:sldId id="259" r:id="rId12"/>
    <p:sldId id="260" r:id="rId13"/>
    <p:sldId id="347" r:id="rId14"/>
    <p:sldId id="324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26" r:id="rId43"/>
    <p:sldId id="327" r:id="rId44"/>
    <p:sldId id="328" r:id="rId45"/>
    <p:sldId id="329" r:id="rId46"/>
    <p:sldId id="330" r:id="rId47"/>
    <p:sldId id="331" r:id="rId48"/>
    <p:sldId id="340" r:id="rId49"/>
    <p:sldId id="341" r:id="rId50"/>
    <p:sldId id="343" r:id="rId51"/>
    <p:sldId id="344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45" r:id="rId60"/>
    <p:sldId id="339" r:id="rId61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4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5"/>
  </p:normalViewPr>
  <p:slideViewPr>
    <p:cSldViewPr>
      <p:cViewPr varScale="1">
        <p:scale>
          <a:sx n="53" d="100"/>
          <a:sy n="53" d="100"/>
        </p:scale>
        <p:origin x="32" y="552"/>
      </p:cViewPr>
      <p:guideLst>
        <p:guide orient="horz" pos="294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9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2444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50" b="1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50" b="1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50" b="1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228600" y="1628800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</a:ln>
        </p:spPr>
        <p:txBody>
          <a:bodyPr wrap="none" anchor="ctr"/>
          <a:lstStyle/>
          <a:p>
            <a:endParaRPr lang="zh-CN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hidden">
          <a:xfrm>
            <a:off x="0" y="2204864"/>
            <a:ext cx="4724400" cy="15121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hidden">
          <a:xfrm>
            <a:off x="3962400" y="2204864"/>
            <a:ext cx="4724400" cy="1512168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/>
          <a:p>
            <a:endParaRPr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10" descr="t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188913"/>
            <a:ext cx="19907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1" descr="NJU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60350"/>
            <a:ext cx="2303462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1701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915816" y="4725144"/>
            <a:ext cx="5184775" cy="1336675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021556" y="2208946"/>
            <a:ext cx="7405688" cy="1600200"/>
          </a:xfrm>
        </p:spPr>
        <p:txBody>
          <a:bodyPr anchor="ctr"/>
          <a:lstStyle>
            <a:lvl1pPr>
              <a:defRPr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3653" y="1332599"/>
            <a:ext cx="7816692" cy="85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50" b="1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4012" y="1713067"/>
            <a:ext cx="8515975" cy="4406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jpe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90.jpeg"/><Relationship Id="rId7" Type="http://schemas.openxmlformats.org/officeDocument/2006/relationships/slide" Target="slide38.xml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11" Type="http://schemas.openxmlformats.org/officeDocument/2006/relationships/slide" Target="slide1.xml"/><Relationship Id="rId5" Type="http://schemas.openxmlformats.org/officeDocument/2006/relationships/slide" Target="slide39.xml"/><Relationship Id="rId10" Type="http://schemas.openxmlformats.org/officeDocument/2006/relationships/slide" Target="slide36.xml"/><Relationship Id="rId4" Type="http://schemas.openxmlformats.org/officeDocument/2006/relationships/image" Target="../media/image91.jpeg"/><Relationship Id="rId9" Type="http://schemas.openxmlformats.org/officeDocument/2006/relationships/slide" Target="slide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41.xml"/><Relationship Id="rId7" Type="http://schemas.openxmlformats.org/officeDocument/2006/relationships/slide" Target="slide36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42.xml"/><Relationship Id="rId4" Type="http://schemas.openxmlformats.org/officeDocument/2006/relationships/slide" Target="slide3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41.xml"/><Relationship Id="rId7" Type="http://schemas.openxmlformats.org/officeDocument/2006/relationships/slide" Target="slide36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42.xml"/><Relationship Id="rId4" Type="http://schemas.openxmlformats.org/officeDocument/2006/relationships/slide" Target="slide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41.xml"/><Relationship Id="rId7" Type="http://schemas.openxmlformats.org/officeDocument/2006/relationships/slide" Target="slide36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37.xml"/><Relationship Id="rId5" Type="http://schemas.openxmlformats.org/officeDocument/2006/relationships/slide" Target="slide42.xml"/><Relationship Id="rId4" Type="http://schemas.openxmlformats.org/officeDocument/2006/relationships/slide" Target="slide3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slide" Target="slide41.xml"/><Relationship Id="rId7" Type="http://schemas.openxmlformats.org/officeDocument/2006/relationships/slide" Target="slide52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42.xml"/><Relationship Id="rId10" Type="http://schemas.openxmlformats.org/officeDocument/2006/relationships/slide" Target="slide1.xml"/><Relationship Id="rId4" Type="http://schemas.openxmlformats.org/officeDocument/2006/relationships/slide" Target="slide38.xml"/><Relationship Id="rId9" Type="http://schemas.openxmlformats.org/officeDocument/2006/relationships/slide" Target="slide3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41.xml"/><Relationship Id="rId7" Type="http://schemas.openxmlformats.org/officeDocument/2006/relationships/slide" Target="slide49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42.xml"/><Relationship Id="rId10" Type="http://schemas.openxmlformats.org/officeDocument/2006/relationships/slide" Target="slide1.xml"/><Relationship Id="rId4" Type="http://schemas.openxmlformats.org/officeDocument/2006/relationships/slide" Target="slide38.xml"/><Relationship Id="rId9" Type="http://schemas.openxmlformats.org/officeDocument/2006/relationships/slide" Target="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slide" Target="slide36.xml"/><Relationship Id="rId4" Type="http://schemas.openxmlformats.org/officeDocument/2006/relationships/slide" Target="slide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36.xml"/><Relationship Id="rId4" Type="http://schemas.openxmlformats.org/officeDocument/2006/relationships/slide" Target="slide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slide" Target="slide1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6.xml"/><Relationship Id="rId5" Type="http://schemas.openxmlformats.org/officeDocument/2006/relationships/slide" Target="slide57.xml"/><Relationship Id="rId4" Type="http://schemas.openxmlformats.org/officeDocument/2006/relationships/slide" Target="slide3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36.xml"/><Relationship Id="rId4" Type="http://schemas.openxmlformats.org/officeDocument/2006/relationships/slide" Target="slide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36.xml"/><Relationship Id="rId4" Type="http://schemas.openxmlformats.org/officeDocument/2006/relationships/slide" Target="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7" Type="http://schemas.openxmlformats.org/officeDocument/2006/relationships/slide" Target="slide1.xm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Relationship Id="rId6" Type="http://schemas.openxmlformats.org/officeDocument/2006/relationships/slide" Target="slide36.xml"/><Relationship Id="rId5" Type="http://schemas.openxmlformats.org/officeDocument/2006/relationships/slide" Target="slide53.xml"/><Relationship Id="rId4" Type="http://schemas.openxmlformats.org/officeDocument/2006/relationships/slide" Target="slide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7" Type="http://schemas.openxmlformats.org/officeDocument/2006/relationships/slide" Target="slide1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57.xml"/><Relationship Id="rId4" Type="http://schemas.openxmlformats.org/officeDocument/2006/relationships/slide" Target="slide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2627700"/>
            <a:ext cx="8641208" cy="738505"/>
          </a:xfrm>
        </p:spPr>
        <p:txBody>
          <a:bodyPr/>
          <a:lstStyle/>
          <a:p>
            <a:pPr eaLnBrk="1" hangingPunct="1"/>
            <a:r>
              <a:rPr lang="zh-CN" altLang="en-US" sz="4800" b="1" dirty="0">
                <a:solidFill>
                  <a:srgbClr val="0000CC"/>
                </a:solidFill>
              </a:rPr>
              <a:t>操作系统课程</a:t>
            </a:r>
            <a:endParaRPr lang="zh-CN" altLang="zh-CN" sz="4800" b="1" dirty="0">
              <a:solidFill>
                <a:srgbClr val="0000CC"/>
              </a:solidFill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83568" y="4941888"/>
            <a:ext cx="7848871" cy="1383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华文新魏"/>
                <a:ea typeface="宋体" panose="02010600030101010101" pitchFamily="2" charset="-122"/>
                <a:cs typeface="华文新魏"/>
              </a:rPr>
              <a:t>史书瑜</a:t>
            </a:r>
            <a:endParaRPr lang="en-US" altLang="zh-CN" sz="2800" b="1" dirty="0">
              <a:solidFill>
                <a:srgbClr val="0000FF"/>
              </a:solidFill>
              <a:latin typeface="华文新魏"/>
              <a:ea typeface="华文新魏"/>
              <a:cs typeface="华文新魏"/>
            </a:endParaRPr>
          </a:p>
          <a:p>
            <a:r>
              <a:rPr lang="en-US" altLang="zh-CN" sz="2800" b="1" dirty="0" err="1">
                <a:solidFill>
                  <a:srgbClr val="0000FF"/>
                </a:solidFill>
                <a:latin typeface="华文新魏"/>
                <a:ea typeface="华文新魏"/>
                <a:cs typeface="华文新魏"/>
              </a:rPr>
              <a:t>ssy@nju.edu.cn</a:t>
            </a:r>
            <a:endParaRPr lang="en-US" altLang="zh-CN" sz="2800" b="1" dirty="0">
              <a:solidFill>
                <a:srgbClr val="0000FF"/>
              </a:solidFill>
              <a:latin typeface="华文新魏"/>
              <a:ea typeface="华文新魏"/>
              <a:cs typeface="华文新魏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华文新魏"/>
                <a:ea typeface="华文新魏"/>
                <a:cs typeface="华文新魏"/>
              </a:rPr>
              <a:t>南京大学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532813" y="6428184"/>
            <a:ext cx="586408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A2B9967-6818-474F-95A7-40AE71F6EFEC}" type="slidenum">
              <a:rPr lang="en-US" altLang="zh-CN" smtClean="0"/>
              <a:t>1</a:t>
            </a:fld>
            <a:endParaRPr lang="en-US" altLang="zh-CN"/>
          </a:p>
        </p:txBody>
      </p:sp>
      <p:graphicFrame>
        <p:nvGraphicFramePr>
          <p:cNvPr id="5" name="对象 4"/>
          <p:cNvGraphicFramePr/>
          <p:nvPr/>
        </p:nvGraphicFramePr>
        <p:xfrm>
          <a:off x="6505575" y="4726305"/>
          <a:ext cx="2026285" cy="198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5" imgW="7553325" imgH="7286625" progId="Paint.Picture">
                  <p:embed/>
                </p:oleObj>
              </mc:Choice>
              <mc:Fallback>
                <p:oleObj r:id="rId5" imgW="7553325" imgH="72866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5575" y="4726305"/>
                        <a:ext cx="2026285" cy="198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756691"/>
            <a:ext cx="4470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展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历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史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77112"/>
            <a:ext cx="8338820" cy="475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1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1945-</a:t>
            </a:r>
            <a:r>
              <a:rPr sz="4050" b="1" spc="22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电子真空管、机器语言，应用于科学计算</a:t>
            </a:r>
            <a:endParaRPr sz="4050" baseline="1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marR="5080" indent="-457200">
              <a:lnSpc>
                <a:spcPts val="3360"/>
              </a:lnSpc>
              <a:spcBef>
                <a:spcPts val="150"/>
              </a:spcBef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1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1956-</a:t>
            </a:r>
            <a:r>
              <a:rPr sz="4050" b="1" spc="22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晶体管、批处理控制、</a:t>
            </a:r>
            <a:r>
              <a:rPr sz="28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Fortran/COBOL</a:t>
            </a:r>
            <a:r>
              <a:rPr sz="4050" b="1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扩 </a:t>
            </a:r>
            <a:r>
              <a:rPr sz="27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展到数据处理领域</a:t>
            </a:r>
            <a:endParaRPr sz="27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ts val="3230"/>
              </a:lnSpc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1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1959-</a:t>
            </a:r>
            <a:r>
              <a:rPr sz="4050" b="1" spc="22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集成电路、多道程序、操作系统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数据库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高</a:t>
            </a:r>
            <a:endParaRPr sz="4050" baseline="1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6385" indent="0">
              <a:lnSpc>
                <a:spcPts val="3240"/>
              </a:lnSpc>
              <a:spcBef>
                <a:spcPts val="105"/>
              </a:spcBef>
              <a:buNone/>
            </a:pPr>
            <a:r>
              <a:rPr sz="27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级语言，应用领域继续扩展</a:t>
            </a:r>
            <a:endParaRPr sz="27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marR="260350" indent="-457200">
              <a:lnSpc>
                <a:spcPts val="3400"/>
              </a:lnSpc>
              <a:spcBef>
                <a:spcPts val="75"/>
              </a:spcBef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1976</a:t>
            </a:r>
            <a:r>
              <a:rPr sz="2800" b="1" spc="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：大规模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超大规模集成电路，向快速化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4050" b="1" spc="104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小型 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系统化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网络化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智能化等方面发展</a:t>
            </a:r>
            <a:endParaRPr sz="4050" baseline="1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ts val="3250"/>
              </a:lnSpc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1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1980-</a:t>
            </a:r>
            <a:r>
              <a:rPr sz="4050" b="1" spc="22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微机出现，廉价化促使应用领域快速膨胀</a:t>
            </a:r>
            <a:endParaRPr sz="4050" baseline="1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marR="101600" indent="-457200">
              <a:lnSpc>
                <a:spcPts val="3360"/>
              </a:lnSpc>
              <a:spcBef>
                <a:spcPts val="85"/>
              </a:spcBef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1990</a:t>
            </a:r>
            <a:r>
              <a:rPr sz="2800" b="1" spc="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：图形化人机交互技术，友善化推动了应用人 </a:t>
            </a:r>
            <a:r>
              <a:rPr sz="27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群的快速扩展</a:t>
            </a:r>
            <a:endParaRPr sz="27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ts val="3230"/>
              </a:lnSpc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1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2003-</a:t>
            </a:r>
            <a:r>
              <a:rPr sz="4050" b="1" spc="22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4050" b="1" spc="127" baseline="100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移动计算的出现，计算无处不在</a:t>
            </a:r>
            <a:endParaRPr sz="4050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828700"/>
            <a:ext cx="5105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算机系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的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成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14012" y="1713067"/>
            <a:ext cx="8515975" cy="423481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557530" indent="-457200">
              <a:lnSpc>
                <a:spcPct val="100000"/>
              </a:lnSpc>
              <a:spcBef>
                <a:spcPts val="97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375285" algn="l"/>
              </a:tabLst>
            </a:pPr>
            <a:r>
              <a:rPr sz="2800" spc="85" dirty="0"/>
              <a:t>计算机系统：包括硬件子系统和软件子系统</a:t>
            </a:r>
            <a:endParaRPr sz="2800"/>
          </a:p>
          <a:p>
            <a:pPr marL="557530" marR="5080" indent="-457200">
              <a:lnSpc>
                <a:spcPts val="3660"/>
              </a:lnSpc>
              <a:spcBef>
                <a:spcPts val="105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375285" algn="l"/>
              </a:tabLst>
            </a:pPr>
            <a:r>
              <a:rPr sz="2800" spc="85" dirty="0"/>
              <a:t>硬件：借助电、磁、光、机械等原理构成的各种物理部件的有机组合，是系统工作的实体</a:t>
            </a:r>
            <a:endParaRPr sz="2800"/>
          </a:p>
          <a:p>
            <a:pPr marL="950595" lvl="1" indent="-457200">
              <a:lnSpc>
                <a:spcPct val="100000"/>
              </a:lnSpc>
              <a:spcBef>
                <a:spcPts val="505"/>
              </a:spcBef>
              <a:buSzPct val="84000"/>
              <a:buFont typeface="Wingdings" panose="05000000000000000000" charset="0"/>
              <a:buChar char="n"/>
              <a:tabLst>
                <a:tab pos="741045" algn="l"/>
              </a:tabLst>
            </a:pPr>
            <a:r>
              <a:rPr sz="2800" b="1" spc="20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2800" b="1" spc="2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主存储器</a:t>
            </a:r>
            <a:r>
              <a:rPr sz="2800" b="1" spc="1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00" b="1" spc="1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控制系统，外围设备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57530" marR="5080" indent="-457200">
              <a:lnSpc>
                <a:spcPts val="3560"/>
              </a:lnSpc>
              <a:spcBef>
                <a:spcPts val="121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375285" algn="l"/>
              </a:tabLst>
            </a:pPr>
            <a:r>
              <a:rPr sz="2800" spc="85" dirty="0"/>
              <a:t>软件：各种程序和文件，用于指挥计算机系统按指定的要求进行协同工作</a:t>
            </a:r>
            <a:endParaRPr sz="2800"/>
          </a:p>
          <a:p>
            <a:pPr marL="950595" lvl="1" indent="-457200">
              <a:lnSpc>
                <a:spcPct val="100000"/>
              </a:lnSpc>
              <a:spcBef>
                <a:spcPts val="725"/>
              </a:spcBef>
              <a:buSzPct val="87000"/>
              <a:buFont typeface="Wingdings" panose="05000000000000000000" charset="0"/>
              <a:buChar char="n"/>
              <a:tabLst>
                <a:tab pos="741045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包括系统软件、支撑软件和应用软件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950595" lvl="1" indent="-457200">
              <a:lnSpc>
                <a:spcPct val="100000"/>
              </a:lnSpc>
              <a:spcBef>
                <a:spcPts val="680"/>
              </a:spcBef>
              <a:buSzPct val="87000"/>
              <a:buFont typeface="Wingdings" panose="05000000000000000000" charset="0"/>
              <a:buChar char="n"/>
              <a:tabLst>
                <a:tab pos="741045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关键系统软件是：操作系统与语言处理程序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913408"/>
            <a:ext cx="6375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算机系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的用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户视图</a:t>
            </a:r>
            <a:endParaRPr sz="5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6119" y="5453286"/>
            <a:ext cx="3844925" cy="640080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175385">
              <a:lnSpc>
                <a:spcPct val="100000"/>
              </a:lnSpc>
              <a:spcBef>
                <a:spcPts val="1100"/>
              </a:spcBef>
            </a:pPr>
            <a:r>
              <a:rPr sz="24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计算机硬件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344" y="4932114"/>
            <a:ext cx="304038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90270">
              <a:lnSpc>
                <a:spcPct val="100000"/>
              </a:lnSpc>
              <a:spcBef>
                <a:spcPts val="130"/>
              </a:spcBef>
            </a:pPr>
            <a:r>
              <a:rPr sz="24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操作系统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5106" y="4287589"/>
            <a:ext cx="226885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4825">
              <a:lnSpc>
                <a:spcPct val="100000"/>
              </a:lnSpc>
              <a:spcBef>
                <a:spcPts val="130"/>
              </a:spcBef>
            </a:pPr>
            <a:r>
              <a:rPr sz="24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语言处理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9281" y="3643064"/>
            <a:ext cx="150050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6720">
              <a:lnSpc>
                <a:spcPct val="100000"/>
              </a:lnSpc>
              <a:spcBef>
                <a:spcPts val="130"/>
              </a:spcBef>
            </a:pPr>
            <a:r>
              <a:rPr sz="24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应用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18581" y="3432398"/>
            <a:ext cx="146050" cy="97155"/>
          </a:xfrm>
          <a:custGeom>
            <a:avLst/>
            <a:gdLst/>
            <a:ahLst/>
            <a:cxnLst/>
            <a:rect l="l" t="t" r="r" b="b"/>
            <a:pathLst>
              <a:path w="146050" h="97154">
                <a:moveTo>
                  <a:pt x="109537" y="0"/>
                </a:moveTo>
                <a:lnTo>
                  <a:pt x="0" y="96837"/>
                </a:lnTo>
                <a:lnTo>
                  <a:pt x="146050" y="84137"/>
                </a:lnTo>
                <a:lnTo>
                  <a:pt x="109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23644" y="2246535"/>
            <a:ext cx="1793875" cy="513080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575"/>
              </a:spcBef>
            </a:pPr>
            <a:r>
              <a:rPr sz="24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用户的视图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5394" y="3145060"/>
            <a:ext cx="2691130" cy="511175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75"/>
              </a:spcBef>
            </a:pPr>
            <a:r>
              <a:rPr sz="24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应用程序员的视图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5394" y="4041998"/>
            <a:ext cx="4084954" cy="513080"/>
          </a:xfrm>
          <a:prstGeom prst="rect">
            <a:avLst/>
          </a:prstGeom>
          <a:ln w="38100">
            <a:solidFill>
              <a:srgbClr val="92D05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600"/>
              </a:spcBef>
            </a:pPr>
            <a:r>
              <a:rPr sz="24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语言处理程序设计者的视图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50656" y="4865439"/>
            <a:ext cx="32004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操作系统设计者的视图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88519" y="4040411"/>
            <a:ext cx="130175" cy="130175"/>
          </a:xfrm>
          <a:custGeom>
            <a:avLst/>
            <a:gdLst/>
            <a:ahLst/>
            <a:cxnLst/>
            <a:rect l="l" t="t" r="r" b="b"/>
            <a:pathLst>
              <a:path w="130175" h="130175">
                <a:moveTo>
                  <a:pt x="65087" y="0"/>
                </a:moveTo>
                <a:lnTo>
                  <a:pt x="0" y="130174"/>
                </a:lnTo>
                <a:lnTo>
                  <a:pt x="130175" y="63499"/>
                </a:lnTo>
                <a:lnTo>
                  <a:pt x="650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2694" y="4665886"/>
            <a:ext cx="95250" cy="146050"/>
          </a:xfrm>
          <a:custGeom>
            <a:avLst/>
            <a:gdLst/>
            <a:ahLst/>
            <a:cxnLst/>
            <a:rect l="l" t="t" r="r" b="b"/>
            <a:pathLst>
              <a:path w="95250" h="146050">
                <a:moveTo>
                  <a:pt x="11112" y="0"/>
                </a:moveTo>
                <a:lnTo>
                  <a:pt x="0" y="146049"/>
                </a:lnTo>
                <a:lnTo>
                  <a:pt x="95250" y="34924"/>
                </a:lnTo>
                <a:lnTo>
                  <a:pt x="11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50231" y="3529236"/>
            <a:ext cx="1538605" cy="641350"/>
          </a:xfrm>
          <a:custGeom>
            <a:avLst/>
            <a:gdLst/>
            <a:ahLst/>
            <a:cxnLst/>
            <a:rect l="l" t="t" r="r" b="b"/>
            <a:pathLst>
              <a:path w="1538605" h="641350">
                <a:moveTo>
                  <a:pt x="0" y="0"/>
                </a:moveTo>
                <a:lnTo>
                  <a:pt x="1538288" y="0"/>
                </a:lnTo>
                <a:lnTo>
                  <a:pt x="1538288" y="641350"/>
                </a:lnTo>
                <a:lnTo>
                  <a:pt x="0" y="6413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36056" y="2508474"/>
            <a:ext cx="2257425" cy="970280"/>
          </a:xfrm>
          <a:custGeom>
            <a:avLst/>
            <a:gdLst/>
            <a:ahLst/>
            <a:cxnLst/>
            <a:rect l="l" t="t" r="r" b="b"/>
            <a:pathLst>
              <a:path w="2257425" h="970279">
                <a:moveTo>
                  <a:pt x="0" y="969962"/>
                </a:moveTo>
                <a:lnTo>
                  <a:pt x="2257425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7894" y="2538635"/>
            <a:ext cx="1532255" cy="1551305"/>
          </a:xfrm>
          <a:custGeom>
            <a:avLst/>
            <a:gdLst/>
            <a:ahLst/>
            <a:cxnLst/>
            <a:rect l="l" t="t" r="r" b="b"/>
            <a:pathLst>
              <a:path w="1532254" h="1551304">
                <a:moveTo>
                  <a:pt x="95349" y="1448154"/>
                </a:moveTo>
                <a:lnTo>
                  <a:pt x="90051" y="1448154"/>
                </a:lnTo>
                <a:lnTo>
                  <a:pt x="3177" y="1535085"/>
                </a:lnTo>
                <a:lnTo>
                  <a:pt x="0" y="1539326"/>
                </a:lnTo>
                <a:lnTo>
                  <a:pt x="0" y="1544627"/>
                </a:lnTo>
                <a:lnTo>
                  <a:pt x="3177" y="1547807"/>
                </a:lnTo>
                <a:lnTo>
                  <a:pt x="7415" y="1550987"/>
                </a:lnTo>
                <a:lnTo>
                  <a:pt x="12712" y="1550987"/>
                </a:lnTo>
                <a:lnTo>
                  <a:pt x="15891" y="1547807"/>
                </a:lnTo>
                <a:lnTo>
                  <a:pt x="98526" y="1462996"/>
                </a:lnTo>
                <a:lnTo>
                  <a:pt x="102764" y="1459815"/>
                </a:lnTo>
                <a:lnTo>
                  <a:pt x="101705" y="1454514"/>
                </a:lnTo>
                <a:lnTo>
                  <a:pt x="95349" y="1448154"/>
                </a:lnTo>
                <a:close/>
              </a:path>
              <a:path w="1532254" h="1551304">
                <a:moveTo>
                  <a:pt x="238371" y="1302914"/>
                </a:moveTo>
                <a:lnTo>
                  <a:pt x="233074" y="1302914"/>
                </a:lnTo>
                <a:lnTo>
                  <a:pt x="229896" y="1306094"/>
                </a:lnTo>
                <a:lnTo>
                  <a:pt x="146201" y="1390906"/>
                </a:lnTo>
                <a:lnTo>
                  <a:pt x="143022" y="1394086"/>
                </a:lnTo>
                <a:lnTo>
                  <a:pt x="143022" y="1399387"/>
                </a:lnTo>
                <a:lnTo>
                  <a:pt x="149379" y="1405749"/>
                </a:lnTo>
                <a:lnTo>
                  <a:pt x="155736" y="1405749"/>
                </a:lnTo>
                <a:lnTo>
                  <a:pt x="158913" y="1402567"/>
                </a:lnTo>
                <a:lnTo>
                  <a:pt x="241550" y="1317757"/>
                </a:lnTo>
                <a:lnTo>
                  <a:pt x="244727" y="1314575"/>
                </a:lnTo>
                <a:lnTo>
                  <a:pt x="244727" y="1309276"/>
                </a:lnTo>
                <a:lnTo>
                  <a:pt x="238371" y="1302914"/>
                </a:lnTo>
                <a:close/>
              </a:path>
              <a:path w="1532254" h="1551304">
                <a:moveTo>
                  <a:pt x="381394" y="1158735"/>
                </a:moveTo>
                <a:lnTo>
                  <a:pt x="376097" y="1158735"/>
                </a:lnTo>
                <a:lnTo>
                  <a:pt x="286045" y="1248846"/>
                </a:lnTo>
                <a:lnTo>
                  <a:pt x="286045" y="1255208"/>
                </a:lnTo>
                <a:lnTo>
                  <a:pt x="292402" y="1261568"/>
                </a:lnTo>
                <a:lnTo>
                  <a:pt x="298759" y="1261568"/>
                </a:lnTo>
                <a:lnTo>
                  <a:pt x="301937" y="1258388"/>
                </a:lnTo>
                <a:lnTo>
                  <a:pt x="384573" y="1173577"/>
                </a:lnTo>
                <a:lnTo>
                  <a:pt x="387751" y="1170396"/>
                </a:lnTo>
                <a:lnTo>
                  <a:pt x="387751" y="1165096"/>
                </a:lnTo>
                <a:lnTo>
                  <a:pt x="381394" y="1158735"/>
                </a:lnTo>
                <a:close/>
              </a:path>
              <a:path w="1532254" h="1551304">
                <a:moveTo>
                  <a:pt x="524418" y="1013495"/>
                </a:moveTo>
                <a:lnTo>
                  <a:pt x="519121" y="1013495"/>
                </a:lnTo>
                <a:lnTo>
                  <a:pt x="515942" y="1016676"/>
                </a:lnTo>
                <a:lnTo>
                  <a:pt x="432247" y="1101487"/>
                </a:lnTo>
                <a:lnTo>
                  <a:pt x="429069" y="1104667"/>
                </a:lnTo>
                <a:lnTo>
                  <a:pt x="429069" y="1109968"/>
                </a:lnTo>
                <a:lnTo>
                  <a:pt x="435425" y="1116329"/>
                </a:lnTo>
                <a:lnTo>
                  <a:pt x="440723" y="1116329"/>
                </a:lnTo>
                <a:lnTo>
                  <a:pt x="444961" y="1113148"/>
                </a:lnTo>
                <a:lnTo>
                  <a:pt x="527596" y="1028338"/>
                </a:lnTo>
                <a:lnTo>
                  <a:pt x="530774" y="1025157"/>
                </a:lnTo>
                <a:lnTo>
                  <a:pt x="530774" y="1019856"/>
                </a:lnTo>
                <a:lnTo>
                  <a:pt x="524418" y="1013495"/>
                </a:lnTo>
                <a:close/>
              </a:path>
              <a:path w="1532254" h="1551304">
                <a:moveTo>
                  <a:pt x="667440" y="868255"/>
                </a:moveTo>
                <a:lnTo>
                  <a:pt x="662143" y="868255"/>
                </a:lnTo>
                <a:lnTo>
                  <a:pt x="658966" y="872496"/>
                </a:lnTo>
                <a:lnTo>
                  <a:pt x="572091" y="959429"/>
                </a:lnTo>
                <a:lnTo>
                  <a:pt x="572091" y="964728"/>
                </a:lnTo>
                <a:lnTo>
                  <a:pt x="575270" y="968969"/>
                </a:lnTo>
                <a:lnTo>
                  <a:pt x="578449" y="972150"/>
                </a:lnTo>
                <a:lnTo>
                  <a:pt x="583746" y="972150"/>
                </a:lnTo>
                <a:lnTo>
                  <a:pt x="587983" y="967910"/>
                </a:lnTo>
                <a:lnTo>
                  <a:pt x="670619" y="884158"/>
                </a:lnTo>
                <a:lnTo>
                  <a:pt x="673797" y="880978"/>
                </a:lnTo>
                <a:lnTo>
                  <a:pt x="673797" y="875677"/>
                </a:lnTo>
                <a:lnTo>
                  <a:pt x="670619" y="872496"/>
                </a:lnTo>
                <a:lnTo>
                  <a:pt x="667440" y="868255"/>
                </a:lnTo>
                <a:close/>
              </a:path>
              <a:path w="1532254" h="1551304">
                <a:moveTo>
                  <a:pt x="810464" y="724076"/>
                </a:moveTo>
                <a:lnTo>
                  <a:pt x="805167" y="724076"/>
                </a:lnTo>
                <a:lnTo>
                  <a:pt x="801988" y="727257"/>
                </a:lnTo>
                <a:lnTo>
                  <a:pt x="718294" y="812068"/>
                </a:lnTo>
                <a:lnTo>
                  <a:pt x="715115" y="815249"/>
                </a:lnTo>
                <a:lnTo>
                  <a:pt x="715115" y="820549"/>
                </a:lnTo>
                <a:lnTo>
                  <a:pt x="721471" y="826910"/>
                </a:lnTo>
                <a:lnTo>
                  <a:pt x="726768" y="826910"/>
                </a:lnTo>
                <a:lnTo>
                  <a:pt x="731006" y="823730"/>
                </a:lnTo>
                <a:lnTo>
                  <a:pt x="813643" y="738919"/>
                </a:lnTo>
                <a:lnTo>
                  <a:pt x="816820" y="735738"/>
                </a:lnTo>
                <a:lnTo>
                  <a:pt x="816820" y="730437"/>
                </a:lnTo>
                <a:lnTo>
                  <a:pt x="810464" y="724076"/>
                </a:lnTo>
                <a:close/>
              </a:path>
              <a:path w="1532254" h="1551304">
                <a:moveTo>
                  <a:pt x="953488" y="578838"/>
                </a:moveTo>
                <a:lnTo>
                  <a:pt x="948190" y="578838"/>
                </a:lnTo>
                <a:lnTo>
                  <a:pt x="945012" y="582018"/>
                </a:lnTo>
                <a:lnTo>
                  <a:pt x="861316" y="666828"/>
                </a:lnTo>
                <a:lnTo>
                  <a:pt x="858138" y="670010"/>
                </a:lnTo>
                <a:lnTo>
                  <a:pt x="858138" y="675311"/>
                </a:lnTo>
                <a:lnTo>
                  <a:pt x="861316" y="678491"/>
                </a:lnTo>
                <a:lnTo>
                  <a:pt x="864495" y="682731"/>
                </a:lnTo>
                <a:lnTo>
                  <a:pt x="869792" y="682731"/>
                </a:lnTo>
                <a:lnTo>
                  <a:pt x="872971" y="678491"/>
                </a:lnTo>
                <a:lnTo>
                  <a:pt x="959844" y="591559"/>
                </a:lnTo>
                <a:lnTo>
                  <a:pt x="959844" y="586258"/>
                </a:lnTo>
                <a:lnTo>
                  <a:pt x="956665" y="582018"/>
                </a:lnTo>
                <a:lnTo>
                  <a:pt x="953488" y="578838"/>
                </a:lnTo>
                <a:close/>
              </a:path>
              <a:path w="1532254" h="1551304">
                <a:moveTo>
                  <a:pt x="1096510" y="434658"/>
                </a:moveTo>
                <a:lnTo>
                  <a:pt x="1091213" y="434658"/>
                </a:lnTo>
                <a:lnTo>
                  <a:pt x="1088035" y="437838"/>
                </a:lnTo>
                <a:lnTo>
                  <a:pt x="1004340" y="522649"/>
                </a:lnTo>
                <a:lnTo>
                  <a:pt x="1001161" y="525830"/>
                </a:lnTo>
                <a:lnTo>
                  <a:pt x="1001161" y="531131"/>
                </a:lnTo>
                <a:lnTo>
                  <a:pt x="1007518" y="537491"/>
                </a:lnTo>
                <a:lnTo>
                  <a:pt x="1012816" y="537491"/>
                </a:lnTo>
                <a:lnTo>
                  <a:pt x="1015993" y="534311"/>
                </a:lnTo>
                <a:lnTo>
                  <a:pt x="1099689" y="449499"/>
                </a:lnTo>
                <a:lnTo>
                  <a:pt x="1102866" y="446319"/>
                </a:lnTo>
                <a:lnTo>
                  <a:pt x="1102866" y="441018"/>
                </a:lnTo>
                <a:lnTo>
                  <a:pt x="1096510" y="434658"/>
                </a:lnTo>
                <a:close/>
              </a:path>
              <a:path w="1532254" h="1551304">
                <a:moveTo>
                  <a:pt x="1239533" y="289419"/>
                </a:moveTo>
                <a:lnTo>
                  <a:pt x="1234236" y="289419"/>
                </a:lnTo>
                <a:lnTo>
                  <a:pt x="1231057" y="292599"/>
                </a:lnTo>
                <a:lnTo>
                  <a:pt x="1147363" y="377410"/>
                </a:lnTo>
                <a:lnTo>
                  <a:pt x="1144184" y="380591"/>
                </a:lnTo>
                <a:lnTo>
                  <a:pt x="1144184" y="385892"/>
                </a:lnTo>
                <a:lnTo>
                  <a:pt x="1150541" y="392252"/>
                </a:lnTo>
                <a:lnTo>
                  <a:pt x="1155838" y="392252"/>
                </a:lnTo>
                <a:lnTo>
                  <a:pt x="1242712" y="305320"/>
                </a:lnTo>
                <a:lnTo>
                  <a:pt x="1245890" y="301080"/>
                </a:lnTo>
                <a:lnTo>
                  <a:pt x="1245890" y="295779"/>
                </a:lnTo>
                <a:lnTo>
                  <a:pt x="1239533" y="289419"/>
                </a:lnTo>
                <a:close/>
              </a:path>
              <a:path w="1532254" h="1551304">
                <a:moveTo>
                  <a:pt x="1382557" y="145239"/>
                </a:moveTo>
                <a:lnTo>
                  <a:pt x="1377260" y="145239"/>
                </a:lnTo>
                <a:lnTo>
                  <a:pt x="1290386" y="232171"/>
                </a:lnTo>
                <a:lnTo>
                  <a:pt x="1287208" y="236411"/>
                </a:lnTo>
                <a:lnTo>
                  <a:pt x="1287208" y="241712"/>
                </a:lnTo>
                <a:lnTo>
                  <a:pt x="1293564" y="248072"/>
                </a:lnTo>
                <a:lnTo>
                  <a:pt x="1298862" y="248072"/>
                </a:lnTo>
                <a:lnTo>
                  <a:pt x="1302040" y="244892"/>
                </a:lnTo>
                <a:lnTo>
                  <a:pt x="1385735" y="160080"/>
                </a:lnTo>
                <a:lnTo>
                  <a:pt x="1388913" y="156900"/>
                </a:lnTo>
                <a:lnTo>
                  <a:pt x="1388913" y="151599"/>
                </a:lnTo>
                <a:lnTo>
                  <a:pt x="1382557" y="145239"/>
                </a:lnTo>
                <a:close/>
              </a:path>
              <a:path w="1532254" h="1551304">
                <a:moveTo>
                  <a:pt x="1525579" y="0"/>
                </a:moveTo>
                <a:lnTo>
                  <a:pt x="1520282" y="0"/>
                </a:lnTo>
                <a:lnTo>
                  <a:pt x="1517105" y="3180"/>
                </a:lnTo>
                <a:lnTo>
                  <a:pt x="1433409" y="87991"/>
                </a:lnTo>
                <a:lnTo>
                  <a:pt x="1430230" y="91172"/>
                </a:lnTo>
                <a:lnTo>
                  <a:pt x="1430230" y="96473"/>
                </a:lnTo>
                <a:lnTo>
                  <a:pt x="1436588" y="102833"/>
                </a:lnTo>
                <a:lnTo>
                  <a:pt x="1441885" y="102833"/>
                </a:lnTo>
                <a:lnTo>
                  <a:pt x="1445063" y="99653"/>
                </a:lnTo>
                <a:lnTo>
                  <a:pt x="1528758" y="14842"/>
                </a:lnTo>
                <a:lnTo>
                  <a:pt x="1531936" y="11661"/>
                </a:lnTo>
                <a:lnTo>
                  <a:pt x="1531936" y="6360"/>
                </a:lnTo>
                <a:lnTo>
                  <a:pt x="1525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7894" y="3986789"/>
            <a:ext cx="102870" cy="102870"/>
          </a:xfrm>
          <a:custGeom>
            <a:avLst/>
            <a:gdLst/>
            <a:ahLst/>
            <a:cxnLst/>
            <a:rect l="l" t="t" r="r" b="b"/>
            <a:pathLst>
              <a:path w="102870" h="102870">
                <a:moveTo>
                  <a:pt x="3178" y="86932"/>
                </a:moveTo>
                <a:lnTo>
                  <a:pt x="86873" y="3181"/>
                </a:lnTo>
                <a:lnTo>
                  <a:pt x="90051" y="0"/>
                </a:lnTo>
                <a:lnTo>
                  <a:pt x="95348" y="0"/>
                </a:lnTo>
                <a:lnTo>
                  <a:pt x="98527" y="3181"/>
                </a:lnTo>
                <a:lnTo>
                  <a:pt x="101705" y="6361"/>
                </a:lnTo>
                <a:lnTo>
                  <a:pt x="102764" y="11662"/>
                </a:lnTo>
                <a:lnTo>
                  <a:pt x="98527" y="14842"/>
                </a:lnTo>
                <a:lnTo>
                  <a:pt x="15891" y="99654"/>
                </a:lnTo>
                <a:lnTo>
                  <a:pt x="12713" y="102834"/>
                </a:lnTo>
                <a:lnTo>
                  <a:pt x="7416" y="102834"/>
                </a:lnTo>
                <a:lnTo>
                  <a:pt x="3178" y="99654"/>
                </a:lnTo>
                <a:lnTo>
                  <a:pt x="0" y="96473"/>
                </a:lnTo>
                <a:lnTo>
                  <a:pt x="0" y="91172"/>
                </a:lnTo>
                <a:lnTo>
                  <a:pt x="3178" y="86932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10917" y="3841551"/>
            <a:ext cx="102235" cy="102870"/>
          </a:xfrm>
          <a:custGeom>
            <a:avLst/>
            <a:gdLst/>
            <a:ahLst/>
            <a:cxnLst/>
            <a:rect l="l" t="t" r="r" b="b"/>
            <a:pathLst>
              <a:path w="102235" h="102870">
                <a:moveTo>
                  <a:pt x="3178" y="87991"/>
                </a:moveTo>
                <a:lnTo>
                  <a:pt x="86873" y="3180"/>
                </a:lnTo>
                <a:lnTo>
                  <a:pt x="90051" y="0"/>
                </a:lnTo>
                <a:lnTo>
                  <a:pt x="95348" y="0"/>
                </a:lnTo>
                <a:lnTo>
                  <a:pt x="98527" y="3180"/>
                </a:lnTo>
                <a:lnTo>
                  <a:pt x="101705" y="6361"/>
                </a:lnTo>
                <a:lnTo>
                  <a:pt x="101705" y="11661"/>
                </a:lnTo>
                <a:lnTo>
                  <a:pt x="98527" y="14842"/>
                </a:lnTo>
                <a:lnTo>
                  <a:pt x="15891" y="99653"/>
                </a:lnTo>
                <a:lnTo>
                  <a:pt x="12713" y="102833"/>
                </a:lnTo>
                <a:lnTo>
                  <a:pt x="6356" y="102833"/>
                </a:lnTo>
                <a:lnTo>
                  <a:pt x="3178" y="99653"/>
                </a:lnTo>
                <a:lnTo>
                  <a:pt x="0" y="96473"/>
                </a:lnTo>
                <a:lnTo>
                  <a:pt x="0" y="91172"/>
                </a:lnTo>
                <a:lnTo>
                  <a:pt x="3178" y="87991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53940" y="3697371"/>
            <a:ext cx="102235" cy="102870"/>
          </a:xfrm>
          <a:custGeom>
            <a:avLst/>
            <a:gdLst/>
            <a:ahLst/>
            <a:cxnLst/>
            <a:rect l="l" t="t" r="r" b="b"/>
            <a:pathLst>
              <a:path w="102235" h="102870">
                <a:moveTo>
                  <a:pt x="3178" y="86932"/>
                </a:moveTo>
                <a:lnTo>
                  <a:pt x="86873" y="3181"/>
                </a:lnTo>
                <a:lnTo>
                  <a:pt x="90051" y="0"/>
                </a:lnTo>
                <a:lnTo>
                  <a:pt x="95348" y="0"/>
                </a:lnTo>
                <a:lnTo>
                  <a:pt x="98527" y="3181"/>
                </a:lnTo>
                <a:lnTo>
                  <a:pt x="101705" y="6361"/>
                </a:lnTo>
                <a:lnTo>
                  <a:pt x="101705" y="11662"/>
                </a:lnTo>
                <a:lnTo>
                  <a:pt x="98527" y="14842"/>
                </a:lnTo>
                <a:lnTo>
                  <a:pt x="15891" y="99654"/>
                </a:lnTo>
                <a:lnTo>
                  <a:pt x="12713" y="102834"/>
                </a:lnTo>
                <a:lnTo>
                  <a:pt x="6356" y="102834"/>
                </a:lnTo>
                <a:lnTo>
                  <a:pt x="3178" y="99654"/>
                </a:lnTo>
                <a:lnTo>
                  <a:pt x="0" y="96473"/>
                </a:lnTo>
                <a:lnTo>
                  <a:pt x="0" y="90112"/>
                </a:lnTo>
                <a:lnTo>
                  <a:pt x="3178" y="86932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6963" y="3552132"/>
            <a:ext cx="102235" cy="102870"/>
          </a:xfrm>
          <a:custGeom>
            <a:avLst/>
            <a:gdLst/>
            <a:ahLst/>
            <a:cxnLst/>
            <a:rect l="l" t="t" r="r" b="b"/>
            <a:pathLst>
              <a:path w="102235" h="102870">
                <a:moveTo>
                  <a:pt x="3178" y="87992"/>
                </a:moveTo>
                <a:lnTo>
                  <a:pt x="86873" y="3180"/>
                </a:lnTo>
                <a:lnTo>
                  <a:pt x="90051" y="0"/>
                </a:lnTo>
                <a:lnTo>
                  <a:pt x="95348" y="0"/>
                </a:lnTo>
                <a:lnTo>
                  <a:pt x="98527" y="3180"/>
                </a:lnTo>
                <a:lnTo>
                  <a:pt x="101705" y="6361"/>
                </a:lnTo>
                <a:lnTo>
                  <a:pt x="101705" y="11661"/>
                </a:lnTo>
                <a:lnTo>
                  <a:pt x="98527" y="14842"/>
                </a:lnTo>
                <a:lnTo>
                  <a:pt x="15891" y="99653"/>
                </a:lnTo>
                <a:lnTo>
                  <a:pt x="11653" y="102834"/>
                </a:lnTo>
                <a:lnTo>
                  <a:pt x="6356" y="102834"/>
                </a:lnTo>
                <a:lnTo>
                  <a:pt x="3178" y="99653"/>
                </a:lnTo>
                <a:lnTo>
                  <a:pt x="0" y="96473"/>
                </a:lnTo>
                <a:lnTo>
                  <a:pt x="0" y="91172"/>
                </a:lnTo>
                <a:lnTo>
                  <a:pt x="3178" y="87992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39986" y="3406892"/>
            <a:ext cx="102235" cy="104139"/>
          </a:xfrm>
          <a:custGeom>
            <a:avLst/>
            <a:gdLst/>
            <a:ahLst/>
            <a:cxnLst/>
            <a:rect l="l" t="t" r="r" b="b"/>
            <a:pathLst>
              <a:path w="102235" h="104139">
                <a:moveTo>
                  <a:pt x="3178" y="87991"/>
                </a:moveTo>
                <a:lnTo>
                  <a:pt x="86873" y="4240"/>
                </a:lnTo>
                <a:lnTo>
                  <a:pt x="90051" y="0"/>
                </a:lnTo>
                <a:lnTo>
                  <a:pt x="95348" y="0"/>
                </a:lnTo>
                <a:lnTo>
                  <a:pt x="98527" y="4240"/>
                </a:lnTo>
                <a:lnTo>
                  <a:pt x="101705" y="7421"/>
                </a:lnTo>
                <a:lnTo>
                  <a:pt x="101705" y="12721"/>
                </a:lnTo>
                <a:lnTo>
                  <a:pt x="98527" y="15902"/>
                </a:lnTo>
                <a:lnTo>
                  <a:pt x="15891" y="99653"/>
                </a:lnTo>
                <a:lnTo>
                  <a:pt x="11653" y="103894"/>
                </a:lnTo>
                <a:lnTo>
                  <a:pt x="6356" y="103894"/>
                </a:lnTo>
                <a:lnTo>
                  <a:pt x="3178" y="100713"/>
                </a:lnTo>
                <a:lnTo>
                  <a:pt x="0" y="96473"/>
                </a:lnTo>
                <a:lnTo>
                  <a:pt x="0" y="91172"/>
                </a:lnTo>
                <a:lnTo>
                  <a:pt x="3178" y="87991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3009" y="3262713"/>
            <a:ext cx="102235" cy="102870"/>
          </a:xfrm>
          <a:custGeom>
            <a:avLst/>
            <a:gdLst/>
            <a:ahLst/>
            <a:cxnLst/>
            <a:rect l="l" t="t" r="r" b="b"/>
            <a:pathLst>
              <a:path w="102235" h="102870">
                <a:moveTo>
                  <a:pt x="3178" y="87991"/>
                </a:moveTo>
                <a:lnTo>
                  <a:pt x="86873" y="3180"/>
                </a:lnTo>
                <a:lnTo>
                  <a:pt x="90051" y="0"/>
                </a:lnTo>
                <a:lnTo>
                  <a:pt x="95348" y="0"/>
                </a:lnTo>
                <a:lnTo>
                  <a:pt x="98527" y="3180"/>
                </a:lnTo>
                <a:lnTo>
                  <a:pt x="101705" y="6360"/>
                </a:lnTo>
                <a:lnTo>
                  <a:pt x="101705" y="11661"/>
                </a:lnTo>
                <a:lnTo>
                  <a:pt x="98527" y="14842"/>
                </a:lnTo>
                <a:lnTo>
                  <a:pt x="15891" y="99653"/>
                </a:lnTo>
                <a:lnTo>
                  <a:pt x="11653" y="102833"/>
                </a:lnTo>
                <a:lnTo>
                  <a:pt x="6356" y="102833"/>
                </a:lnTo>
                <a:lnTo>
                  <a:pt x="3178" y="99653"/>
                </a:lnTo>
                <a:lnTo>
                  <a:pt x="0" y="96473"/>
                </a:lnTo>
                <a:lnTo>
                  <a:pt x="0" y="91172"/>
                </a:lnTo>
                <a:lnTo>
                  <a:pt x="3178" y="87991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26033" y="3117473"/>
            <a:ext cx="102235" cy="104139"/>
          </a:xfrm>
          <a:custGeom>
            <a:avLst/>
            <a:gdLst/>
            <a:ahLst/>
            <a:cxnLst/>
            <a:rect l="l" t="t" r="r" b="b"/>
            <a:pathLst>
              <a:path w="102235" h="104139">
                <a:moveTo>
                  <a:pt x="3178" y="87991"/>
                </a:moveTo>
                <a:lnTo>
                  <a:pt x="86873" y="3180"/>
                </a:lnTo>
                <a:lnTo>
                  <a:pt x="90051" y="0"/>
                </a:lnTo>
                <a:lnTo>
                  <a:pt x="95348" y="0"/>
                </a:lnTo>
                <a:lnTo>
                  <a:pt x="98527" y="3180"/>
                </a:lnTo>
                <a:lnTo>
                  <a:pt x="101705" y="7421"/>
                </a:lnTo>
                <a:lnTo>
                  <a:pt x="101705" y="12721"/>
                </a:lnTo>
                <a:lnTo>
                  <a:pt x="98527" y="15902"/>
                </a:lnTo>
                <a:lnTo>
                  <a:pt x="14832" y="99653"/>
                </a:lnTo>
                <a:lnTo>
                  <a:pt x="11653" y="103894"/>
                </a:lnTo>
                <a:lnTo>
                  <a:pt x="6356" y="103894"/>
                </a:lnTo>
                <a:lnTo>
                  <a:pt x="3178" y="99653"/>
                </a:lnTo>
                <a:lnTo>
                  <a:pt x="0" y="96473"/>
                </a:lnTo>
                <a:lnTo>
                  <a:pt x="0" y="91172"/>
                </a:lnTo>
                <a:lnTo>
                  <a:pt x="3178" y="87991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69056" y="2973294"/>
            <a:ext cx="102235" cy="102870"/>
          </a:xfrm>
          <a:custGeom>
            <a:avLst/>
            <a:gdLst/>
            <a:ahLst/>
            <a:cxnLst/>
            <a:rect l="l" t="t" r="r" b="b"/>
            <a:pathLst>
              <a:path w="102235" h="102869">
                <a:moveTo>
                  <a:pt x="3178" y="87991"/>
                </a:moveTo>
                <a:lnTo>
                  <a:pt x="86874" y="3180"/>
                </a:lnTo>
                <a:lnTo>
                  <a:pt x="90052" y="0"/>
                </a:lnTo>
                <a:lnTo>
                  <a:pt x="95349" y="0"/>
                </a:lnTo>
                <a:lnTo>
                  <a:pt x="98527" y="3180"/>
                </a:lnTo>
                <a:lnTo>
                  <a:pt x="101706" y="6360"/>
                </a:lnTo>
                <a:lnTo>
                  <a:pt x="101706" y="11661"/>
                </a:lnTo>
                <a:lnTo>
                  <a:pt x="98527" y="14842"/>
                </a:lnTo>
                <a:lnTo>
                  <a:pt x="14832" y="99653"/>
                </a:lnTo>
                <a:lnTo>
                  <a:pt x="11654" y="102833"/>
                </a:lnTo>
                <a:lnTo>
                  <a:pt x="6357" y="102833"/>
                </a:lnTo>
                <a:lnTo>
                  <a:pt x="3178" y="99653"/>
                </a:lnTo>
                <a:lnTo>
                  <a:pt x="0" y="96472"/>
                </a:lnTo>
                <a:lnTo>
                  <a:pt x="0" y="91172"/>
                </a:lnTo>
                <a:lnTo>
                  <a:pt x="3178" y="87991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2079" y="2828054"/>
            <a:ext cx="102235" cy="102870"/>
          </a:xfrm>
          <a:custGeom>
            <a:avLst/>
            <a:gdLst/>
            <a:ahLst/>
            <a:cxnLst/>
            <a:rect l="l" t="t" r="r" b="b"/>
            <a:pathLst>
              <a:path w="102235" h="102869">
                <a:moveTo>
                  <a:pt x="3179" y="87991"/>
                </a:moveTo>
                <a:lnTo>
                  <a:pt x="86874" y="3180"/>
                </a:lnTo>
                <a:lnTo>
                  <a:pt x="90052" y="0"/>
                </a:lnTo>
                <a:lnTo>
                  <a:pt x="95349" y="0"/>
                </a:lnTo>
                <a:lnTo>
                  <a:pt x="98527" y="3180"/>
                </a:lnTo>
                <a:lnTo>
                  <a:pt x="101706" y="6360"/>
                </a:lnTo>
                <a:lnTo>
                  <a:pt x="101706" y="11661"/>
                </a:lnTo>
                <a:lnTo>
                  <a:pt x="98527" y="15902"/>
                </a:lnTo>
                <a:lnTo>
                  <a:pt x="14832" y="99653"/>
                </a:lnTo>
                <a:lnTo>
                  <a:pt x="11654" y="102833"/>
                </a:lnTo>
                <a:lnTo>
                  <a:pt x="6357" y="102833"/>
                </a:lnTo>
                <a:lnTo>
                  <a:pt x="3179" y="99653"/>
                </a:lnTo>
                <a:lnTo>
                  <a:pt x="0" y="96472"/>
                </a:lnTo>
                <a:lnTo>
                  <a:pt x="0" y="91172"/>
                </a:lnTo>
                <a:lnTo>
                  <a:pt x="3179" y="87991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55102" y="2683875"/>
            <a:ext cx="102235" cy="102870"/>
          </a:xfrm>
          <a:custGeom>
            <a:avLst/>
            <a:gdLst/>
            <a:ahLst/>
            <a:cxnLst/>
            <a:rect l="l" t="t" r="r" b="b"/>
            <a:pathLst>
              <a:path w="102235" h="102869">
                <a:moveTo>
                  <a:pt x="3179" y="86931"/>
                </a:moveTo>
                <a:lnTo>
                  <a:pt x="86874" y="3180"/>
                </a:lnTo>
                <a:lnTo>
                  <a:pt x="90052" y="0"/>
                </a:lnTo>
                <a:lnTo>
                  <a:pt x="95349" y="0"/>
                </a:lnTo>
                <a:lnTo>
                  <a:pt x="98528" y="3180"/>
                </a:lnTo>
                <a:lnTo>
                  <a:pt x="101706" y="6360"/>
                </a:lnTo>
                <a:lnTo>
                  <a:pt x="101706" y="11661"/>
                </a:lnTo>
                <a:lnTo>
                  <a:pt x="98528" y="14842"/>
                </a:lnTo>
                <a:lnTo>
                  <a:pt x="14832" y="99653"/>
                </a:lnTo>
                <a:lnTo>
                  <a:pt x="11654" y="102833"/>
                </a:lnTo>
                <a:lnTo>
                  <a:pt x="6357" y="102833"/>
                </a:lnTo>
                <a:lnTo>
                  <a:pt x="3179" y="99653"/>
                </a:lnTo>
                <a:lnTo>
                  <a:pt x="0" y="96472"/>
                </a:lnTo>
                <a:lnTo>
                  <a:pt x="0" y="91172"/>
                </a:lnTo>
                <a:lnTo>
                  <a:pt x="3179" y="86931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98126" y="2538635"/>
            <a:ext cx="102235" cy="102870"/>
          </a:xfrm>
          <a:custGeom>
            <a:avLst/>
            <a:gdLst/>
            <a:ahLst/>
            <a:cxnLst/>
            <a:rect l="l" t="t" r="r" b="b"/>
            <a:pathLst>
              <a:path w="102235" h="102869">
                <a:moveTo>
                  <a:pt x="3178" y="87991"/>
                </a:moveTo>
                <a:lnTo>
                  <a:pt x="86873" y="3180"/>
                </a:lnTo>
                <a:lnTo>
                  <a:pt x="90051" y="0"/>
                </a:lnTo>
                <a:lnTo>
                  <a:pt x="95348" y="0"/>
                </a:lnTo>
                <a:lnTo>
                  <a:pt x="98527" y="3180"/>
                </a:lnTo>
                <a:lnTo>
                  <a:pt x="101705" y="6360"/>
                </a:lnTo>
                <a:lnTo>
                  <a:pt x="101705" y="11661"/>
                </a:lnTo>
                <a:lnTo>
                  <a:pt x="98527" y="14841"/>
                </a:lnTo>
                <a:lnTo>
                  <a:pt x="14832" y="99653"/>
                </a:lnTo>
                <a:lnTo>
                  <a:pt x="11653" y="102833"/>
                </a:lnTo>
                <a:lnTo>
                  <a:pt x="6356" y="102833"/>
                </a:lnTo>
                <a:lnTo>
                  <a:pt x="3178" y="99653"/>
                </a:lnTo>
                <a:lnTo>
                  <a:pt x="0" y="96472"/>
                </a:lnTo>
                <a:lnTo>
                  <a:pt x="0" y="91172"/>
                </a:lnTo>
                <a:lnTo>
                  <a:pt x="3178" y="87991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2381" y="3073623"/>
            <a:ext cx="695325" cy="1630680"/>
          </a:xfrm>
          <a:custGeom>
            <a:avLst/>
            <a:gdLst/>
            <a:ahLst/>
            <a:cxnLst/>
            <a:rect l="l" t="t" r="r" b="b"/>
            <a:pathLst>
              <a:path w="695325" h="1630679">
                <a:moveTo>
                  <a:pt x="54056" y="1501035"/>
                </a:moveTo>
                <a:lnTo>
                  <a:pt x="49817" y="1503156"/>
                </a:lnTo>
                <a:lnTo>
                  <a:pt x="47697" y="1507396"/>
                </a:lnTo>
                <a:lnTo>
                  <a:pt x="2119" y="1616581"/>
                </a:lnTo>
                <a:lnTo>
                  <a:pt x="0" y="1621882"/>
                </a:lnTo>
                <a:lnTo>
                  <a:pt x="2119" y="1626121"/>
                </a:lnTo>
                <a:lnTo>
                  <a:pt x="10599" y="1630362"/>
                </a:lnTo>
                <a:lnTo>
                  <a:pt x="15899" y="1628242"/>
                </a:lnTo>
                <a:lnTo>
                  <a:pt x="16958" y="1624002"/>
                </a:lnTo>
                <a:lnTo>
                  <a:pt x="63596" y="1513756"/>
                </a:lnTo>
                <a:lnTo>
                  <a:pt x="64655" y="1509516"/>
                </a:lnTo>
                <a:lnTo>
                  <a:pt x="63596" y="1505276"/>
                </a:lnTo>
                <a:lnTo>
                  <a:pt x="58296" y="1503156"/>
                </a:lnTo>
                <a:lnTo>
                  <a:pt x="54056" y="1501035"/>
                </a:lnTo>
                <a:close/>
              </a:path>
              <a:path w="695325" h="1630679">
                <a:moveTo>
                  <a:pt x="133553" y="1313406"/>
                </a:moveTo>
                <a:lnTo>
                  <a:pt x="128253" y="1315526"/>
                </a:lnTo>
                <a:lnTo>
                  <a:pt x="126132" y="1319767"/>
                </a:lnTo>
                <a:lnTo>
                  <a:pt x="80554" y="1428951"/>
                </a:lnTo>
                <a:lnTo>
                  <a:pt x="78435" y="1434252"/>
                </a:lnTo>
                <a:lnTo>
                  <a:pt x="80554" y="1438493"/>
                </a:lnTo>
                <a:lnTo>
                  <a:pt x="89034" y="1442732"/>
                </a:lnTo>
                <a:lnTo>
                  <a:pt x="94334" y="1440613"/>
                </a:lnTo>
                <a:lnTo>
                  <a:pt x="96453" y="1436372"/>
                </a:lnTo>
                <a:lnTo>
                  <a:pt x="142031" y="1326127"/>
                </a:lnTo>
                <a:lnTo>
                  <a:pt x="144152" y="1321887"/>
                </a:lnTo>
                <a:lnTo>
                  <a:pt x="142031" y="1317646"/>
                </a:lnTo>
                <a:lnTo>
                  <a:pt x="133553" y="1313406"/>
                </a:lnTo>
                <a:close/>
              </a:path>
              <a:path w="695325" h="1630679">
                <a:moveTo>
                  <a:pt x="211988" y="1125777"/>
                </a:moveTo>
                <a:lnTo>
                  <a:pt x="206688" y="1127897"/>
                </a:lnTo>
                <a:lnTo>
                  <a:pt x="205629" y="1132137"/>
                </a:lnTo>
                <a:lnTo>
                  <a:pt x="158991" y="1241323"/>
                </a:lnTo>
                <a:lnTo>
                  <a:pt x="157930" y="1245562"/>
                </a:lnTo>
                <a:lnTo>
                  <a:pt x="160051" y="1250863"/>
                </a:lnTo>
                <a:lnTo>
                  <a:pt x="168531" y="1255104"/>
                </a:lnTo>
                <a:lnTo>
                  <a:pt x="172770" y="1252983"/>
                </a:lnTo>
                <a:lnTo>
                  <a:pt x="174890" y="1248742"/>
                </a:lnTo>
                <a:lnTo>
                  <a:pt x="220468" y="1138497"/>
                </a:lnTo>
                <a:lnTo>
                  <a:pt x="222587" y="1134257"/>
                </a:lnTo>
                <a:lnTo>
                  <a:pt x="220468" y="1130016"/>
                </a:lnTo>
                <a:lnTo>
                  <a:pt x="211988" y="1125777"/>
                </a:lnTo>
                <a:close/>
              </a:path>
              <a:path w="695325" h="1630679">
                <a:moveTo>
                  <a:pt x="290424" y="938147"/>
                </a:moveTo>
                <a:lnTo>
                  <a:pt x="286185" y="940267"/>
                </a:lnTo>
                <a:lnTo>
                  <a:pt x="284064" y="944507"/>
                </a:lnTo>
                <a:lnTo>
                  <a:pt x="238486" y="1053693"/>
                </a:lnTo>
                <a:lnTo>
                  <a:pt x="236367" y="1057934"/>
                </a:lnTo>
                <a:lnTo>
                  <a:pt x="238486" y="1063233"/>
                </a:lnTo>
                <a:lnTo>
                  <a:pt x="246966" y="1067474"/>
                </a:lnTo>
                <a:lnTo>
                  <a:pt x="252266" y="1065354"/>
                </a:lnTo>
                <a:lnTo>
                  <a:pt x="253326" y="1061114"/>
                </a:lnTo>
                <a:lnTo>
                  <a:pt x="299963" y="950868"/>
                </a:lnTo>
                <a:lnTo>
                  <a:pt x="301024" y="946627"/>
                </a:lnTo>
                <a:lnTo>
                  <a:pt x="299963" y="942388"/>
                </a:lnTo>
                <a:lnTo>
                  <a:pt x="294664" y="940267"/>
                </a:lnTo>
                <a:lnTo>
                  <a:pt x="290424" y="938147"/>
                </a:lnTo>
                <a:close/>
              </a:path>
              <a:path w="695325" h="1630679">
                <a:moveTo>
                  <a:pt x="369920" y="750517"/>
                </a:moveTo>
                <a:lnTo>
                  <a:pt x="364620" y="752638"/>
                </a:lnTo>
                <a:lnTo>
                  <a:pt x="362501" y="756878"/>
                </a:lnTo>
                <a:lnTo>
                  <a:pt x="316923" y="866063"/>
                </a:lnTo>
                <a:lnTo>
                  <a:pt x="314803" y="870304"/>
                </a:lnTo>
                <a:lnTo>
                  <a:pt x="316923" y="875604"/>
                </a:lnTo>
                <a:lnTo>
                  <a:pt x="325403" y="879844"/>
                </a:lnTo>
                <a:lnTo>
                  <a:pt x="330702" y="877724"/>
                </a:lnTo>
                <a:lnTo>
                  <a:pt x="332822" y="873484"/>
                </a:lnTo>
                <a:lnTo>
                  <a:pt x="378400" y="763238"/>
                </a:lnTo>
                <a:lnTo>
                  <a:pt x="380519" y="758998"/>
                </a:lnTo>
                <a:lnTo>
                  <a:pt x="378400" y="754758"/>
                </a:lnTo>
                <a:lnTo>
                  <a:pt x="369920" y="750517"/>
                </a:lnTo>
                <a:close/>
              </a:path>
              <a:path w="695325" h="1630679">
                <a:moveTo>
                  <a:pt x="448356" y="562889"/>
                </a:moveTo>
                <a:lnTo>
                  <a:pt x="443057" y="565009"/>
                </a:lnTo>
                <a:lnTo>
                  <a:pt x="441996" y="569249"/>
                </a:lnTo>
                <a:lnTo>
                  <a:pt x="395359" y="678433"/>
                </a:lnTo>
                <a:lnTo>
                  <a:pt x="394299" y="682674"/>
                </a:lnTo>
                <a:lnTo>
                  <a:pt x="395359" y="687975"/>
                </a:lnTo>
                <a:lnTo>
                  <a:pt x="400659" y="690095"/>
                </a:lnTo>
                <a:lnTo>
                  <a:pt x="404898" y="692214"/>
                </a:lnTo>
                <a:lnTo>
                  <a:pt x="409139" y="690095"/>
                </a:lnTo>
                <a:lnTo>
                  <a:pt x="411259" y="685854"/>
                </a:lnTo>
                <a:lnTo>
                  <a:pt x="456836" y="575609"/>
                </a:lnTo>
                <a:lnTo>
                  <a:pt x="458956" y="571369"/>
                </a:lnTo>
                <a:lnTo>
                  <a:pt x="456836" y="566069"/>
                </a:lnTo>
                <a:lnTo>
                  <a:pt x="452596" y="565009"/>
                </a:lnTo>
                <a:lnTo>
                  <a:pt x="448356" y="562889"/>
                </a:lnTo>
                <a:close/>
              </a:path>
              <a:path w="695325" h="1630679">
                <a:moveTo>
                  <a:pt x="526793" y="375259"/>
                </a:moveTo>
                <a:lnTo>
                  <a:pt x="522552" y="377379"/>
                </a:lnTo>
                <a:lnTo>
                  <a:pt x="520433" y="381619"/>
                </a:lnTo>
                <a:lnTo>
                  <a:pt x="474855" y="490805"/>
                </a:lnTo>
                <a:lnTo>
                  <a:pt x="472735" y="495045"/>
                </a:lnTo>
                <a:lnTo>
                  <a:pt x="474855" y="500345"/>
                </a:lnTo>
                <a:lnTo>
                  <a:pt x="479094" y="502465"/>
                </a:lnTo>
                <a:lnTo>
                  <a:pt x="483335" y="503525"/>
                </a:lnTo>
                <a:lnTo>
                  <a:pt x="488635" y="502465"/>
                </a:lnTo>
                <a:lnTo>
                  <a:pt x="489694" y="497165"/>
                </a:lnTo>
                <a:lnTo>
                  <a:pt x="536332" y="387979"/>
                </a:lnTo>
                <a:lnTo>
                  <a:pt x="537392" y="383739"/>
                </a:lnTo>
                <a:lnTo>
                  <a:pt x="536332" y="378439"/>
                </a:lnTo>
                <a:lnTo>
                  <a:pt x="531032" y="377379"/>
                </a:lnTo>
                <a:lnTo>
                  <a:pt x="526793" y="375259"/>
                </a:lnTo>
                <a:close/>
              </a:path>
              <a:path w="695325" h="1630679">
                <a:moveTo>
                  <a:pt x="606289" y="187629"/>
                </a:moveTo>
                <a:lnTo>
                  <a:pt x="600989" y="189749"/>
                </a:lnTo>
                <a:lnTo>
                  <a:pt x="598869" y="193989"/>
                </a:lnTo>
                <a:lnTo>
                  <a:pt x="553292" y="303175"/>
                </a:lnTo>
                <a:lnTo>
                  <a:pt x="551171" y="307416"/>
                </a:lnTo>
                <a:lnTo>
                  <a:pt x="553292" y="312715"/>
                </a:lnTo>
                <a:lnTo>
                  <a:pt x="557531" y="314836"/>
                </a:lnTo>
                <a:lnTo>
                  <a:pt x="561770" y="315895"/>
                </a:lnTo>
                <a:lnTo>
                  <a:pt x="567070" y="314836"/>
                </a:lnTo>
                <a:lnTo>
                  <a:pt x="569191" y="309535"/>
                </a:lnTo>
                <a:lnTo>
                  <a:pt x="614768" y="200350"/>
                </a:lnTo>
                <a:lnTo>
                  <a:pt x="616888" y="196110"/>
                </a:lnTo>
                <a:lnTo>
                  <a:pt x="614768" y="190809"/>
                </a:lnTo>
                <a:lnTo>
                  <a:pt x="610528" y="189749"/>
                </a:lnTo>
                <a:lnTo>
                  <a:pt x="606289" y="187629"/>
                </a:lnTo>
                <a:close/>
              </a:path>
              <a:path w="695325" h="1630679">
                <a:moveTo>
                  <a:pt x="684725" y="0"/>
                </a:moveTo>
                <a:lnTo>
                  <a:pt x="679424" y="2120"/>
                </a:lnTo>
                <a:lnTo>
                  <a:pt x="678365" y="6361"/>
                </a:lnTo>
                <a:lnTo>
                  <a:pt x="631727" y="115545"/>
                </a:lnTo>
                <a:lnTo>
                  <a:pt x="630668" y="119786"/>
                </a:lnTo>
                <a:lnTo>
                  <a:pt x="631727" y="125087"/>
                </a:lnTo>
                <a:lnTo>
                  <a:pt x="637026" y="127207"/>
                </a:lnTo>
                <a:lnTo>
                  <a:pt x="641267" y="128267"/>
                </a:lnTo>
                <a:lnTo>
                  <a:pt x="645506" y="127207"/>
                </a:lnTo>
                <a:lnTo>
                  <a:pt x="647626" y="121906"/>
                </a:lnTo>
                <a:lnTo>
                  <a:pt x="693204" y="12721"/>
                </a:lnTo>
                <a:lnTo>
                  <a:pt x="695325" y="8481"/>
                </a:lnTo>
                <a:lnTo>
                  <a:pt x="693204" y="3180"/>
                </a:lnTo>
                <a:lnTo>
                  <a:pt x="688964" y="2120"/>
                </a:lnTo>
                <a:lnTo>
                  <a:pt x="684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93331" y="4555609"/>
            <a:ext cx="102756" cy="167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71767" y="4367979"/>
            <a:ext cx="103816" cy="167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51263" y="4180350"/>
            <a:ext cx="102756" cy="167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29699" y="3992720"/>
            <a:ext cx="102756" cy="1674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08135" y="3805091"/>
            <a:ext cx="103816" cy="1674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87631" y="3617461"/>
            <a:ext cx="102756" cy="1674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66067" y="3429832"/>
            <a:ext cx="102756" cy="1663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44504" y="3242202"/>
            <a:ext cx="103816" cy="1663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3999" y="3054573"/>
            <a:ext cx="102756" cy="1663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66394" y="3032348"/>
            <a:ext cx="346075" cy="2303780"/>
          </a:xfrm>
          <a:custGeom>
            <a:avLst/>
            <a:gdLst/>
            <a:ahLst/>
            <a:cxnLst/>
            <a:rect l="l" t="t" r="r" b="b"/>
            <a:pathLst>
              <a:path w="346075" h="2303779">
                <a:moveTo>
                  <a:pt x="27517" y="2167778"/>
                </a:moveTo>
                <a:lnTo>
                  <a:pt x="22225" y="2167778"/>
                </a:lnTo>
                <a:lnTo>
                  <a:pt x="17992" y="2170958"/>
                </a:lnTo>
                <a:lnTo>
                  <a:pt x="17992" y="2175197"/>
                </a:lnTo>
                <a:lnTo>
                  <a:pt x="1057" y="2292861"/>
                </a:lnTo>
                <a:lnTo>
                  <a:pt x="0" y="2297102"/>
                </a:lnTo>
                <a:lnTo>
                  <a:pt x="3175" y="2301342"/>
                </a:lnTo>
                <a:lnTo>
                  <a:pt x="7407" y="2302402"/>
                </a:lnTo>
                <a:lnTo>
                  <a:pt x="12700" y="2303462"/>
                </a:lnTo>
                <a:lnTo>
                  <a:pt x="16932" y="2300282"/>
                </a:lnTo>
                <a:lnTo>
                  <a:pt x="16932" y="2294982"/>
                </a:lnTo>
                <a:lnTo>
                  <a:pt x="33867" y="2177318"/>
                </a:lnTo>
                <a:lnTo>
                  <a:pt x="34925" y="2173077"/>
                </a:lnTo>
                <a:lnTo>
                  <a:pt x="31750" y="2168837"/>
                </a:lnTo>
                <a:lnTo>
                  <a:pt x="27517" y="2167778"/>
                </a:lnTo>
                <a:close/>
              </a:path>
              <a:path w="346075" h="2303779">
                <a:moveTo>
                  <a:pt x="56092" y="1966370"/>
                </a:moveTo>
                <a:lnTo>
                  <a:pt x="51857" y="1966370"/>
                </a:lnTo>
                <a:lnTo>
                  <a:pt x="46567" y="1969550"/>
                </a:lnTo>
                <a:lnTo>
                  <a:pt x="46567" y="1973790"/>
                </a:lnTo>
                <a:lnTo>
                  <a:pt x="29632" y="2091455"/>
                </a:lnTo>
                <a:lnTo>
                  <a:pt x="28575" y="2095695"/>
                </a:lnTo>
                <a:lnTo>
                  <a:pt x="31750" y="2099934"/>
                </a:lnTo>
                <a:lnTo>
                  <a:pt x="37042" y="2100995"/>
                </a:lnTo>
                <a:lnTo>
                  <a:pt x="41275" y="2102055"/>
                </a:lnTo>
                <a:lnTo>
                  <a:pt x="45507" y="2098875"/>
                </a:lnTo>
                <a:lnTo>
                  <a:pt x="46567" y="2093574"/>
                </a:lnTo>
                <a:lnTo>
                  <a:pt x="63500" y="1975910"/>
                </a:lnTo>
                <a:lnTo>
                  <a:pt x="63500" y="1971671"/>
                </a:lnTo>
                <a:lnTo>
                  <a:pt x="60325" y="1967430"/>
                </a:lnTo>
                <a:lnTo>
                  <a:pt x="56092" y="1966370"/>
                </a:lnTo>
                <a:close/>
              </a:path>
              <a:path w="346075" h="2303779">
                <a:moveTo>
                  <a:pt x="84667" y="1764963"/>
                </a:moveTo>
                <a:lnTo>
                  <a:pt x="80432" y="1764963"/>
                </a:lnTo>
                <a:lnTo>
                  <a:pt x="76200" y="1768143"/>
                </a:lnTo>
                <a:lnTo>
                  <a:pt x="75142" y="1772384"/>
                </a:lnTo>
                <a:lnTo>
                  <a:pt x="58207" y="1890048"/>
                </a:lnTo>
                <a:lnTo>
                  <a:pt x="58207" y="1894287"/>
                </a:lnTo>
                <a:lnTo>
                  <a:pt x="61382" y="1898528"/>
                </a:lnTo>
                <a:lnTo>
                  <a:pt x="69850" y="1900647"/>
                </a:lnTo>
                <a:lnTo>
                  <a:pt x="74082" y="1897467"/>
                </a:lnTo>
                <a:lnTo>
                  <a:pt x="75142" y="1892167"/>
                </a:lnTo>
                <a:lnTo>
                  <a:pt x="92075" y="1774503"/>
                </a:lnTo>
                <a:lnTo>
                  <a:pt x="93132" y="1770263"/>
                </a:lnTo>
                <a:lnTo>
                  <a:pt x="89957" y="1766023"/>
                </a:lnTo>
                <a:lnTo>
                  <a:pt x="84667" y="1764963"/>
                </a:lnTo>
                <a:close/>
              </a:path>
              <a:path w="346075" h="2303779">
                <a:moveTo>
                  <a:pt x="113242" y="1563556"/>
                </a:moveTo>
                <a:lnTo>
                  <a:pt x="109007" y="1563556"/>
                </a:lnTo>
                <a:lnTo>
                  <a:pt x="104775" y="1566736"/>
                </a:lnTo>
                <a:lnTo>
                  <a:pt x="103717" y="1570976"/>
                </a:lnTo>
                <a:lnTo>
                  <a:pt x="86782" y="1688640"/>
                </a:lnTo>
                <a:lnTo>
                  <a:pt x="86782" y="1692880"/>
                </a:lnTo>
                <a:lnTo>
                  <a:pt x="89957" y="1697121"/>
                </a:lnTo>
                <a:lnTo>
                  <a:pt x="94192" y="1698180"/>
                </a:lnTo>
                <a:lnTo>
                  <a:pt x="99482" y="1699240"/>
                </a:lnTo>
                <a:lnTo>
                  <a:pt x="103717" y="1696060"/>
                </a:lnTo>
                <a:lnTo>
                  <a:pt x="103717" y="1690761"/>
                </a:lnTo>
                <a:lnTo>
                  <a:pt x="120650" y="1573096"/>
                </a:lnTo>
                <a:lnTo>
                  <a:pt x="121707" y="1568856"/>
                </a:lnTo>
                <a:lnTo>
                  <a:pt x="118532" y="1564615"/>
                </a:lnTo>
                <a:lnTo>
                  <a:pt x="113242" y="1563556"/>
                </a:lnTo>
                <a:close/>
              </a:path>
              <a:path w="346075" h="2303779">
                <a:moveTo>
                  <a:pt x="142875" y="1362148"/>
                </a:moveTo>
                <a:lnTo>
                  <a:pt x="137582" y="1362148"/>
                </a:lnTo>
                <a:lnTo>
                  <a:pt x="133350" y="1365328"/>
                </a:lnTo>
                <a:lnTo>
                  <a:pt x="133350" y="1369569"/>
                </a:lnTo>
                <a:lnTo>
                  <a:pt x="116417" y="1487233"/>
                </a:lnTo>
                <a:lnTo>
                  <a:pt x="115357" y="1491474"/>
                </a:lnTo>
                <a:lnTo>
                  <a:pt x="118532" y="1495713"/>
                </a:lnTo>
                <a:lnTo>
                  <a:pt x="123825" y="1496773"/>
                </a:lnTo>
                <a:lnTo>
                  <a:pt x="128057" y="1497834"/>
                </a:lnTo>
                <a:lnTo>
                  <a:pt x="132292" y="1493593"/>
                </a:lnTo>
                <a:lnTo>
                  <a:pt x="133350" y="1489353"/>
                </a:lnTo>
                <a:lnTo>
                  <a:pt x="150282" y="1371688"/>
                </a:lnTo>
                <a:lnTo>
                  <a:pt x="150282" y="1367449"/>
                </a:lnTo>
                <a:lnTo>
                  <a:pt x="147107" y="1363209"/>
                </a:lnTo>
                <a:lnTo>
                  <a:pt x="142875" y="1362148"/>
                </a:lnTo>
                <a:close/>
              </a:path>
              <a:path w="346075" h="2303779">
                <a:moveTo>
                  <a:pt x="171450" y="1160741"/>
                </a:moveTo>
                <a:lnTo>
                  <a:pt x="167217" y="1160741"/>
                </a:lnTo>
                <a:lnTo>
                  <a:pt x="162982" y="1163921"/>
                </a:lnTo>
                <a:lnTo>
                  <a:pt x="161925" y="1168162"/>
                </a:lnTo>
                <a:lnTo>
                  <a:pt x="144992" y="1285826"/>
                </a:lnTo>
                <a:lnTo>
                  <a:pt x="143932" y="1290065"/>
                </a:lnTo>
                <a:lnTo>
                  <a:pt x="147107" y="1294306"/>
                </a:lnTo>
                <a:lnTo>
                  <a:pt x="152400" y="1295366"/>
                </a:lnTo>
                <a:lnTo>
                  <a:pt x="156632" y="1295366"/>
                </a:lnTo>
                <a:lnTo>
                  <a:pt x="160867" y="1292186"/>
                </a:lnTo>
                <a:lnTo>
                  <a:pt x="161925" y="1287946"/>
                </a:lnTo>
                <a:lnTo>
                  <a:pt x="178857" y="1170282"/>
                </a:lnTo>
                <a:lnTo>
                  <a:pt x="178857" y="1166041"/>
                </a:lnTo>
                <a:lnTo>
                  <a:pt x="175682" y="1161802"/>
                </a:lnTo>
                <a:lnTo>
                  <a:pt x="171450" y="1160741"/>
                </a:lnTo>
                <a:close/>
              </a:path>
              <a:path w="346075" h="2303779">
                <a:moveTo>
                  <a:pt x="195792" y="958274"/>
                </a:moveTo>
                <a:lnTo>
                  <a:pt x="191557" y="962515"/>
                </a:lnTo>
                <a:lnTo>
                  <a:pt x="190500" y="966754"/>
                </a:lnTo>
                <a:lnTo>
                  <a:pt x="173567" y="1084418"/>
                </a:lnTo>
                <a:lnTo>
                  <a:pt x="173567" y="1088659"/>
                </a:lnTo>
                <a:lnTo>
                  <a:pt x="176742" y="1092899"/>
                </a:lnTo>
                <a:lnTo>
                  <a:pt x="180975" y="1093958"/>
                </a:lnTo>
                <a:lnTo>
                  <a:pt x="185207" y="1093958"/>
                </a:lnTo>
                <a:lnTo>
                  <a:pt x="190500" y="1090778"/>
                </a:lnTo>
                <a:lnTo>
                  <a:pt x="190500" y="1086539"/>
                </a:lnTo>
                <a:lnTo>
                  <a:pt x="207432" y="968875"/>
                </a:lnTo>
                <a:lnTo>
                  <a:pt x="208492" y="964634"/>
                </a:lnTo>
                <a:lnTo>
                  <a:pt x="205317" y="960394"/>
                </a:lnTo>
                <a:lnTo>
                  <a:pt x="200025" y="959335"/>
                </a:lnTo>
                <a:lnTo>
                  <a:pt x="195792" y="958274"/>
                </a:lnTo>
                <a:close/>
              </a:path>
              <a:path w="346075" h="2303779">
                <a:moveTo>
                  <a:pt x="224367" y="756867"/>
                </a:moveTo>
                <a:lnTo>
                  <a:pt x="220132" y="760048"/>
                </a:lnTo>
                <a:lnTo>
                  <a:pt x="220132" y="765347"/>
                </a:lnTo>
                <a:lnTo>
                  <a:pt x="203200" y="883011"/>
                </a:lnTo>
                <a:lnTo>
                  <a:pt x="202142" y="887252"/>
                </a:lnTo>
                <a:lnTo>
                  <a:pt x="205317" y="891491"/>
                </a:lnTo>
                <a:lnTo>
                  <a:pt x="209550" y="892552"/>
                </a:lnTo>
                <a:lnTo>
                  <a:pt x="214842" y="892552"/>
                </a:lnTo>
                <a:lnTo>
                  <a:pt x="219075" y="889372"/>
                </a:lnTo>
                <a:lnTo>
                  <a:pt x="219075" y="885131"/>
                </a:lnTo>
                <a:lnTo>
                  <a:pt x="236007" y="767467"/>
                </a:lnTo>
                <a:lnTo>
                  <a:pt x="237067" y="763228"/>
                </a:lnTo>
                <a:lnTo>
                  <a:pt x="233892" y="758987"/>
                </a:lnTo>
                <a:lnTo>
                  <a:pt x="229657" y="757927"/>
                </a:lnTo>
                <a:lnTo>
                  <a:pt x="224367" y="756867"/>
                </a:lnTo>
                <a:close/>
              </a:path>
              <a:path w="346075" h="2303779">
                <a:moveTo>
                  <a:pt x="252942" y="555459"/>
                </a:moveTo>
                <a:lnTo>
                  <a:pt x="248707" y="558639"/>
                </a:lnTo>
                <a:lnTo>
                  <a:pt x="248707" y="563940"/>
                </a:lnTo>
                <a:lnTo>
                  <a:pt x="231775" y="681605"/>
                </a:lnTo>
                <a:lnTo>
                  <a:pt x="230717" y="685844"/>
                </a:lnTo>
                <a:lnTo>
                  <a:pt x="233892" y="690084"/>
                </a:lnTo>
                <a:lnTo>
                  <a:pt x="239182" y="691145"/>
                </a:lnTo>
                <a:lnTo>
                  <a:pt x="243417" y="691145"/>
                </a:lnTo>
                <a:lnTo>
                  <a:pt x="247650" y="687965"/>
                </a:lnTo>
                <a:lnTo>
                  <a:pt x="248707" y="683724"/>
                </a:lnTo>
                <a:lnTo>
                  <a:pt x="265640" y="566060"/>
                </a:lnTo>
                <a:lnTo>
                  <a:pt x="265640" y="561820"/>
                </a:lnTo>
                <a:lnTo>
                  <a:pt x="262465" y="557580"/>
                </a:lnTo>
                <a:lnTo>
                  <a:pt x="258232" y="556520"/>
                </a:lnTo>
                <a:lnTo>
                  <a:pt x="252942" y="555459"/>
                </a:lnTo>
                <a:close/>
              </a:path>
              <a:path w="346075" h="2303779">
                <a:moveTo>
                  <a:pt x="282575" y="354053"/>
                </a:moveTo>
                <a:lnTo>
                  <a:pt x="278340" y="357233"/>
                </a:lnTo>
                <a:lnTo>
                  <a:pt x="277282" y="362532"/>
                </a:lnTo>
                <a:lnTo>
                  <a:pt x="260350" y="480197"/>
                </a:lnTo>
                <a:lnTo>
                  <a:pt x="260350" y="484437"/>
                </a:lnTo>
                <a:lnTo>
                  <a:pt x="263525" y="488678"/>
                </a:lnTo>
                <a:lnTo>
                  <a:pt x="267757" y="489737"/>
                </a:lnTo>
                <a:lnTo>
                  <a:pt x="271990" y="489737"/>
                </a:lnTo>
                <a:lnTo>
                  <a:pt x="276225" y="486557"/>
                </a:lnTo>
                <a:lnTo>
                  <a:pt x="277282" y="482318"/>
                </a:lnTo>
                <a:lnTo>
                  <a:pt x="294215" y="364653"/>
                </a:lnTo>
                <a:lnTo>
                  <a:pt x="295275" y="360413"/>
                </a:lnTo>
                <a:lnTo>
                  <a:pt x="292100" y="356172"/>
                </a:lnTo>
                <a:lnTo>
                  <a:pt x="286807" y="355113"/>
                </a:lnTo>
                <a:lnTo>
                  <a:pt x="282575" y="354053"/>
                </a:lnTo>
                <a:close/>
              </a:path>
              <a:path w="346075" h="2303779">
                <a:moveTo>
                  <a:pt x="311150" y="152646"/>
                </a:moveTo>
                <a:lnTo>
                  <a:pt x="306915" y="155826"/>
                </a:lnTo>
                <a:lnTo>
                  <a:pt x="305857" y="161126"/>
                </a:lnTo>
                <a:lnTo>
                  <a:pt x="288925" y="278790"/>
                </a:lnTo>
                <a:lnTo>
                  <a:pt x="288925" y="283030"/>
                </a:lnTo>
                <a:lnTo>
                  <a:pt x="292100" y="287270"/>
                </a:lnTo>
                <a:lnTo>
                  <a:pt x="296332" y="288330"/>
                </a:lnTo>
                <a:lnTo>
                  <a:pt x="301625" y="288330"/>
                </a:lnTo>
                <a:lnTo>
                  <a:pt x="305857" y="285150"/>
                </a:lnTo>
                <a:lnTo>
                  <a:pt x="305857" y="280910"/>
                </a:lnTo>
                <a:lnTo>
                  <a:pt x="322790" y="163245"/>
                </a:lnTo>
                <a:lnTo>
                  <a:pt x="323850" y="159006"/>
                </a:lnTo>
                <a:lnTo>
                  <a:pt x="320675" y="154766"/>
                </a:lnTo>
                <a:lnTo>
                  <a:pt x="315382" y="153705"/>
                </a:lnTo>
                <a:lnTo>
                  <a:pt x="311150" y="152646"/>
                </a:lnTo>
                <a:close/>
              </a:path>
              <a:path w="346075" h="2303779">
                <a:moveTo>
                  <a:pt x="333375" y="0"/>
                </a:moveTo>
                <a:lnTo>
                  <a:pt x="329140" y="3180"/>
                </a:lnTo>
                <a:lnTo>
                  <a:pt x="328082" y="8481"/>
                </a:lnTo>
                <a:lnTo>
                  <a:pt x="318557" y="76323"/>
                </a:lnTo>
                <a:lnTo>
                  <a:pt x="317500" y="81622"/>
                </a:lnTo>
                <a:lnTo>
                  <a:pt x="320675" y="85863"/>
                </a:lnTo>
                <a:lnTo>
                  <a:pt x="325965" y="86923"/>
                </a:lnTo>
                <a:lnTo>
                  <a:pt x="330200" y="86923"/>
                </a:lnTo>
                <a:lnTo>
                  <a:pt x="334432" y="83743"/>
                </a:lnTo>
                <a:lnTo>
                  <a:pt x="335490" y="79503"/>
                </a:lnTo>
                <a:lnTo>
                  <a:pt x="345015" y="10600"/>
                </a:lnTo>
                <a:lnTo>
                  <a:pt x="346075" y="5300"/>
                </a:lnTo>
                <a:lnTo>
                  <a:pt x="341840" y="1060"/>
                </a:lnTo>
                <a:lnTo>
                  <a:pt x="337607" y="1060"/>
                </a:lnTo>
                <a:lnTo>
                  <a:pt x="333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66394" y="5200125"/>
            <a:ext cx="34925" cy="135890"/>
          </a:xfrm>
          <a:custGeom>
            <a:avLst/>
            <a:gdLst/>
            <a:ahLst/>
            <a:cxnLst/>
            <a:rect l="l" t="t" r="r" b="b"/>
            <a:pathLst>
              <a:path w="34925" h="135889">
                <a:moveTo>
                  <a:pt x="1058" y="125085"/>
                </a:moveTo>
                <a:lnTo>
                  <a:pt x="17991" y="7421"/>
                </a:lnTo>
                <a:lnTo>
                  <a:pt x="17991" y="3180"/>
                </a:lnTo>
                <a:lnTo>
                  <a:pt x="22225" y="0"/>
                </a:lnTo>
                <a:lnTo>
                  <a:pt x="27516" y="0"/>
                </a:lnTo>
                <a:lnTo>
                  <a:pt x="31750" y="1060"/>
                </a:lnTo>
                <a:lnTo>
                  <a:pt x="34925" y="5300"/>
                </a:lnTo>
                <a:lnTo>
                  <a:pt x="33866" y="9541"/>
                </a:lnTo>
                <a:lnTo>
                  <a:pt x="16933" y="127205"/>
                </a:lnTo>
                <a:lnTo>
                  <a:pt x="16933" y="132505"/>
                </a:lnTo>
                <a:lnTo>
                  <a:pt x="12700" y="135685"/>
                </a:lnTo>
                <a:lnTo>
                  <a:pt x="7408" y="134625"/>
                </a:lnTo>
                <a:lnTo>
                  <a:pt x="3175" y="133565"/>
                </a:lnTo>
                <a:lnTo>
                  <a:pt x="0" y="129325"/>
                </a:lnTo>
                <a:lnTo>
                  <a:pt x="1058" y="125085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75919" y="4979668"/>
            <a:ext cx="73025" cy="1737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05552" y="4778261"/>
            <a:ext cx="73025" cy="1737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34127" y="4576854"/>
            <a:ext cx="73024" cy="1737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62702" y="4375446"/>
            <a:ext cx="73025" cy="1737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91277" y="4174039"/>
            <a:ext cx="73025" cy="1727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20910" y="3971572"/>
            <a:ext cx="73025" cy="1737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49485" y="3770165"/>
            <a:ext cx="73025" cy="1737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78060" y="3568758"/>
            <a:ext cx="73025" cy="1737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07694" y="3367351"/>
            <a:ext cx="73025" cy="1737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36269" y="3165943"/>
            <a:ext cx="73025" cy="1737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64844" y="3013298"/>
            <a:ext cx="66675" cy="1250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31469" y="5308823"/>
            <a:ext cx="90805" cy="144780"/>
          </a:xfrm>
          <a:custGeom>
            <a:avLst/>
            <a:gdLst/>
            <a:ahLst/>
            <a:cxnLst/>
            <a:rect l="l" t="t" r="r" b="b"/>
            <a:pathLst>
              <a:path w="90804" h="144779">
                <a:moveTo>
                  <a:pt x="0" y="0"/>
                </a:moveTo>
                <a:lnTo>
                  <a:pt x="26987" y="144462"/>
                </a:lnTo>
                <a:lnTo>
                  <a:pt x="90486" y="142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40944" y="4061048"/>
            <a:ext cx="142875" cy="109855"/>
          </a:xfrm>
          <a:custGeom>
            <a:avLst/>
            <a:gdLst/>
            <a:ahLst/>
            <a:cxnLst/>
            <a:rect l="l" t="t" r="r" b="b"/>
            <a:pathLst>
              <a:path w="142875" h="109854">
                <a:moveTo>
                  <a:pt x="95250" y="0"/>
                </a:moveTo>
                <a:lnTo>
                  <a:pt x="0" y="109537"/>
                </a:lnTo>
                <a:lnTo>
                  <a:pt x="142875" y="79374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74344" y="5307236"/>
            <a:ext cx="90805" cy="146050"/>
          </a:xfrm>
          <a:custGeom>
            <a:avLst/>
            <a:gdLst/>
            <a:ahLst/>
            <a:cxnLst/>
            <a:rect l="l" t="t" r="r" b="b"/>
            <a:pathLst>
              <a:path w="90804" h="146050">
                <a:moveTo>
                  <a:pt x="0" y="0"/>
                </a:moveTo>
                <a:lnTo>
                  <a:pt x="11112" y="146049"/>
                </a:lnTo>
                <a:lnTo>
                  <a:pt x="90486" y="222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66056" y="4170586"/>
            <a:ext cx="2306955" cy="641350"/>
          </a:xfrm>
          <a:custGeom>
            <a:avLst/>
            <a:gdLst/>
            <a:ahLst/>
            <a:cxnLst/>
            <a:rect l="l" t="t" r="r" b="b"/>
            <a:pathLst>
              <a:path w="2306954" h="641350">
                <a:moveTo>
                  <a:pt x="0" y="0"/>
                </a:moveTo>
                <a:lnTo>
                  <a:pt x="2306638" y="0"/>
                </a:lnTo>
                <a:lnTo>
                  <a:pt x="2306638" y="641350"/>
                </a:lnTo>
                <a:lnTo>
                  <a:pt x="0" y="6413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50481" y="3400649"/>
            <a:ext cx="1205230" cy="706755"/>
          </a:xfrm>
          <a:custGeom>
            <a:avLst/>
            <a:gdLst/>
            <a:ahLst/>
            <a:cxnLst/>
            <a:rect l="l" t="t" r="r" b="b"/>
            <a:pathLst>
              <a:path w="1205229" h="706754">
                <a:moveTo>
                  <a:pt x="0" y="706437"/>
                </a:moveTo>
                <a:lnTo>
                  <a:pt x="1204913" y="0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07681" y="3624486"/>
            <a:ext cx="444500" cy="1714500"/>
          </a:xfrm>
          <a:custGeom>
            <a:avLst/>
            <a:gdLst/>
            <a:ahLst/>
            <a:cxnLst/>
            <a:rect l="l" t="t" r="r" b="b"/>
            <a:pathLst>
              <a:path w="444500" h="1714500">
                <a:moveTo>
                  <a:pt x="36067" y="1580819"/>
                </a:moveTo>
                <a:lnTo>
                  <a:pt x="30764" y="1584002"/>
                </a:lnTo>
                <a:lnTo>
                  <a:pt x="0" y="1708134"/>
                </a:lnTo>
                <a:lnTo>
                  <a:pt x="2120" y="1712377"/>
                </a:lnTo>
                <a:lnTo>
                  <a:pt x="7425" y="1713439"/>
                </a:lnTo>
                <a:lnTo>
                  <a:pt x="11668" y="1714500"/>
                </a:lnTo>
                <a:lnTo>
                  <a:pt x="15911" y="1712377"/>
                </a:lnTo>
                <a:lnTo>
                  <a:pt x="16973" y="1708134"/>
                </a:lnTo>
                <a:lnTo>
                  <a:pt x="46677" y="1592491"/>
                </a:lnTo>
                <a:lnTo>
                  <a:pt x="47738" y="1588246"/>
                </a:lnTo>
                <a:lnTo>
                  <a:pt x="44555" y="1582941"/>
                </a:lnTo>
                <a:lnTo>
                  <a:pt x="36067" y="1580819"/>
                </a:lnTo>
                <a:close/>
              </a:path>
              <a:path w="444500" h="1714500">
                <a:moveTo>
                  <a:pt x="84867" y="1383483"/>
                </a:moveTo>
                <a:lnTo>
                  <a:pt x="80624" y="1386666"/>
                </a:lnTo>
                <a:lnTo>
                  <a:pt x="50920" y="1505492"/>
                </a:lnTo>
                <a:lnTo>
                  <a:pt x="49860" y="1510797"/>
                </a:lnTo>
                <a:lnTo>
                  <a:pt x="51981" y="1515041"/>
                </a:lnTo>
                <a:lnTo>
                  <a:pt x="57285" y="1516101"/>
                </a:lnTo>
                <a:lnTo>
                  <a:pt x="61528" y="1517162"/>
                </a:lnTo>
                <a:lnTo>
                  <a:pt x="65773" y="1515041"/>
                </a:lnTo>
                <a:lnTo>
                  <a:pt x="66833" y="1509736"/>
                </a:lnTo>
                <a:lnTo>
                  <a:pt x="96537" y="1395153"/>
                </a:lnTo>
                <a:lnTo>
                  <a:pt x="97598" y="1389848"/>
                </a:lnTo>
                <a:lnTo>
                  <a:pt x="94415" y="1385604"/>
                </a:lnTo>
                <a:lnTo>
                  <a:pt x="90172" y="1384543"/>
                </a:lnTo>
                <a:lnTo>
                  <a:pt x="84867" y="1383483"/>
                </a:lnTo>
                <a:close/>
              </a:path>
              <a:path w="444500" h="1714500">
                <a:moveTo>
                  <a:pt x="134727" y="1186145"/>
                </a:moveTo>
                <a:lnTo>
                  <a:pt x="130484" y="1188267"/>
                </a:lnTo>
                <a:lnTo>
                  <a:pt x="129424" y="1193572"/>
                </a:lnTo>
                <a:lnTo>
                  <a:pt x="100780" y="1308154"/>
                </a:lnTo>
                <a:lnTo>
                  <a:pt x="98658" y="1313459"/>
                </a:lnTo>
                <a:lnTo>
                  <a:pt x="101841" y="1317703"/>
                </a:lnTo>
                <a:lnTo>
                  <a:pt x="106085" y="1318764"/>
                </a:lnTo>
                <a:lnTo>
                  <a:pt x="111389" y="1319825"/>
                </a:lnTo>
                <a:lnTo>
                  <a:pt x="115633" y="1316643"/>
                </a:lnTo>
                <a:lnTo>
                  <a:pt x="146397" y="1192510"/>
                </a:lnTo>
                <a:lnTo>
                  <a:pt x="144275" y="1188267"/>
                </a:lnTo>
                <a:lnTo>
                  <a:pt x="140032" y="1187206"/>
                </a:lnTo>
                <a:lnTo>
                  <a:pt x="134727" y="1186145"/>
                </a:lnTo>
                <a:close/>
              </a:path>
              <a:path w="444500" h="1714500">
                <a:moveTo>
                  <a:pt x="184589" y="988808"/>
                </a:moveTo>
                <a:lnTo>
                  <a:pt x="180345" y="990930"/>
                </a:lnTo>
                <a:lnTo>
                  <a:pt x="179284" y="995174"/>
                </a:lnTo>
                <a:lnTo>
                  <a:pt x="149580" y="1110818"/>
                </a:lnTo>
                <a:lnTo>
                  <a:pt x="148520" y="1115061"/>
                </a:lnTo>
                <a:lnTo>
                  <a:pt x="151702" y="1120366"/>
                </a:lnTo>
                <a:lnTo>
                  <a:pt x="160188" y="1122488"/>
                </a:lnTo>
                <a:lnTo>
                  <a:pt x="165493" y="1119305"/>
                </a:lnTo>
                <a:lnTo>
                  <a:pt x="196258" y="995174"/>
                </a:lnTo>
                <a:lnTo>
                  <a:pt x="194136" y="990930"/>
                </a:lnTo>
                <a:lnTo>
                  <a:pt x="188832" y="989869"/>
                </a:lnTo>
                <a:lnTo>
                  <a:pt x="184589" y="988808"/>
                </a:lnTo>
                <a:close/>
              </a:path>
              <a:path w="444500" h="1714500">
                <a:moveTo>
                  <a:pt x="234449" y="790409"/>
                </a:moveTo>
                <a:lnTo>
                  <a:pt x="230205" y="793592"/>
                </a:lnTo>
                <a:lnTo>
                  <a:pt x="228084" y="797836"/>
                </a:lnTo>
                <a:lnTo>
                  <a:pt x="198380" y="917724"/>
                </a:lnTo>
                <a:lnTo>
                  <a:pt x="201562" y="921967"/>
                </a:lnTo>
                <a:lnTo>
                  <a:pt x="205806" y="924090"/>
                </a:lnTo>
                <a:lnTo>
                  <a:pt x="210049" y="925150"/>
                </a:lnTo>
                <a:lnTo>
                  <a:pt x="215353" y="921967"/>
                </a:lnTo>
                <a:lnTo>
                  <a:pt x="246118" y="797836"/>
                </a:lnTo>
                <a:lnTo>
                  <a:pt x="242935" y="792532"/>
                </a:lnTo>
                <a:lnTo>
                  <a:pt x="234449" y="790409"/>
                </a:lnTo>
                <a:close/>
              </a:path>
              <a:path w="444500" h="1714500">
                <a:moveTo>
                  <a:pt x="284309" y="593072"/>
                </a:moveTo>
                <a:lnTo>
                  <a:pt x="279005" y="596256"/>
                </a:lnTo>
                <a:lnTo>
                  <a:pt x="248240" y="720387"/>
                </a:lnTo>
                <a:lnTo>
                  <a:pt x="250362" y="724631"/>
                </a:lnTo>
                <a:lnTo>
                  <a:pt x="255666" y="725691"/>
                </a:lnTo>
                <a:lnTo>
                  <a:pt x="259909" y="726752"/>
                </a:lnTo>
                <a:lnTo>
                  <a:pt x="264153" y="724631"/>
                </a:lnTo>
                <a:lnTo>
                  <a:pt x="265214" y="719326"/>
                </a:lnTo>
                <a:lnTo>
                  <a:pt x="294918" y="604743"/>
                </a:lnTo>
                <a:lnTo>
                  <a:pt x="295978" y="600499"/>
                </a:lnTo>
                <a:lnTo>
                  <a:pt x="292795" y="595194"/>
                </a:lnTo>
                <a:lnTo>
                  <a:pt x="284309" y="593072"/>
                </a:lnTo>
                <a:close/>
              </a:path>
              <a:path w="444500" h="1714500">
                <a:moveTo>
                  <a:pt x="333109" y="395735"/>
                </a:moveTo>
                <a:lnTo>
                  <a:pt x="328865" y="397857"/>
                </a:lnTo>
                <a:lnTo>
                  <a:pt x="327804" y="403162"/>
                </a:lnTo>
                <a:lnTo>
                  <a:pt x="299161" y="517744"/>
                </a:lnTo>
                <a:lnTo>
                  <a:pt x="298100" y="523049"/>
                </a:lnTo>
                <a:lnTo>
                  <a:pt x="300222" y="527293"/>
                </a:lnTo>
                <a:lnTo>
                  <a:pt x="305526" y="528354"/>
                </a:lnTo>
                <a:lnTo>
                  <a:pt x="309770" y="529416"/>
                </a:lnTo>
                <a:lnTo>
                  <a:pt x="314013" y="527293"/>
                </a:lnTo>
                <a:lnTo>
                  <a:pt x="315074" y="521989"/>
                </a:lnTo>
                <a:lnTo>
                  <a:pt x="344778" y="407405"/>
                </a:lnTo>
                <a:lnTo>
                  <a:pt x="345840" y="402101"/>
                </a:lnTo>
                <a:lnTo>
                  <a:pt x="342657" y="397857"/>
                </a:lnTo>
                <a:lnTo>
                  <a:pt x="338413" y="396796"/>
                </a:lnTo>
                <a:lnTo>
                  <a:pt x="333109" y="395735"/>
                </a:lnTo>
                <a:close/>
              </a:path>
              <a:path w="444500" h="1714500">
                <a:moveTo>
                  <a:pt x="382969" y="198398"/>
                </a:moveTo>
                <a:lnTo>
                  <a:pt x="378726" y="200520"/>
                </a:lnTo>
                <a:lnTo>
                  <a:pt x="377664" y="205825"/>
                </a:lnTo>
                <a:lnTo>
                  <a:pt x="349022" y="320408"/>
                </a:lnTo>
                <a:lnTo>
                  <a:pt x="346900" y="324651"/>
                </a:lnTo>
                <a:lnTo>
                  <a:pt x="350083" y="329956"/>
                </a:lnTo>
                <a:lnTo>
                  <a:pt x="354326" y="331017"/>
                </a:lnTo>
                <a:lnTo>
                  <a:pt x="359630" y="332078"/>
                </a:lnTo>
                <a:lnTo>
                  <a:pt x="363874" y="328895"/>
                </a:lnTo>
                <a:lnTo>
                  <a:pt x="394638" y="204764"/>
                </a:lnTo>
                <a:lnTo>
                  <a:pt x="392517" y="200520"/>
                </a:lnTo>
                <a:lnTo>
                  <a:pt x="388273" y="199459"/>
                </a:lnTo>
                <a:lnTo>
                  <a:pt x="382969" y="198398"/>
                </a:lnTo>
                <a:close/>
              </a:path>
              <a:path w="444500" h="1714500">
                <a:moveTo>
                  <a:pt x="432829" y="0"/>
                </a:moveTo>
                <a:lnTo>
                  <a:pt x="428586" y="3182"/>
                </a:lnTo>
                <a:lnTo>
                  <a:pt x="427525" y="7426"/>
                </a:lnTo>
                <a:lnTo>
                  <a:pt x="397821" y="123070"/>
                </a:lnTo>
                <a:lnTo>
                  <a:pt x="396760" y="127314"/>
                </a:lnTo>
                <a:lnTo>
                  <a:pt x="399943" y="132619"/>
                </a:lnTo>
                <a:lnTo>
                  <a:pt x="408430" y="134740"/>
                </a:lnTo>
                <a:lnTo>
                  <a:pt x="413734" y="131558"/>
                </a:lnTo>
                <a:lnTo>
                  <a:pt x="444500" y="7426"/>
                </a:lnTo>
                <a:lnTo>
                  <a:pt x="442377" y="3182"/>
                </a:lnTo>
                <a:lnTo>
                  <a:pt x="437073" y="2122"/>
                </a:lnTo>
                <a:lnTo>
                  <a:pt x="432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88631" y="5186255"/>
            <a:ext cx="85838" cy="1717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38491" y="4988919"/>
            <a:ext cx="85838" cy="1717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87291" y="4791581"/>
            <a:ext cx="85838" cy="1717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7012" y="4395846"/>
            <a:ext cx="85838" cy="17284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37151" y="4594244"/>
            <a:ext cx="85838" cy="1717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872" y="4198508"/>
            <a:ext cx="85838" cy="1717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35532" y="3803834"/>
            <a:ext cx="85838" cy="1717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86733" y="4001171"/>
            <a:ext cx="85838" cy="1717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85392" y="3605436"/>
            <a:ext cx="85838" cy="1728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83844" y="3562573"/>
            <a:ext cx="687705" cy="1149350"/>
          </a:xfrm>
          <a:custGeom>
            <a:avLst/>
            <a:gdLst/>
            <a:ahLst/>
            <a:cxnLst/>
            <a:rect l="l" t="t" r="r" b="b"/>
            <a:pathLst>
              <a:path w="687704" h="1149350">
                <a:moveTo>
                  <a:pt x="70962" y="1027417"/>
                </a:moveTo>
                <a:lnTo>
                  <a:pt x="65666" y="1029538"/>
                </a:lnTo>
                <a:lnTo>
                  <a:pt x="63548" y="1032719"/>
                </a:lnTo>
                <a:lnTo>
                  <a:pt x="3177" y="1135566"/>
                </a:lnTo>
                <a:lnTo>
                  <a:pt x="0" y="1139808"/>
                </a:lnTo>
                <a:lnTo>
                  <a:pt x="2118" y="1145109"/>
                </a:lnTo>
                <a:lnTo>
                  <a:pt x="5295" y="1147230"/>
                </a:lnTo>
                <a:lnTo>
                  <a:pt x="9532" y="1149349"/>
                </a:lnTo>
                <a:lnTo>
                  <a:pt x="14827" y="1148290"/>
                </a:lnTo>
                <a:lnTo>
                  <a:pt x="16945" y="1144049"/>
                </a:lnTo>
                <a:lnTo>
                  <a:pt x="77317" y="1042261"/>
                </a:lnTo>
                <a:lnTo>
                  <a:pt x="80495" y="1038020"/>
                </a:lnTo>
                <a:lnTo>
                  <a:pt x="78376" y="1032719"/>
                </a:lnTo>
                <a:lnTo>
                  <a:pt x="75199" y="1030598"/>
                </a:lnTo>
                <a:lnTo>
                  <a:pt x="70962" y="1027417"/>
                </a:lnTo>
                <a:close/>
              </a:path>
              <a:path w="687704" h="1149350">
                <a:moveTo>
                  <a:pt x="174759" y="852470"/>
                </a:moveTo>
                <a:lnTo>
                  <a:pt x="169463" y="853530"/>
                </a:lnTo>
                <a:lnTo>
                  <a:pt x="166286" y="857771"/>
                </a:lnTo>
                <a:lnTo>
                  <a:pt x="105914" y="960619"/>
                </a:lnTo>
                <a:lnTo>
                  <a:pt x="103795" y="963800"/>
                </a:lnTo>
                <a:lnTo>
                  <a:pt x="104855" y="969101"/>
                </a:lnTo>
                <a:lnTo>
                  <a:pt x="109091" y="972282"/>
                </a:lnTo>
                <a:lnTo>
                  <a:pt x="113328" y="974403"/>
                </a:lnTo>
                <a:lnTo>
                  <a:pt x="118624" y="973343"/>
                </a:lnTo>
                <a:lnTo>
                  <a:pt x="120742" y="969101"/>
                </a:lnTo>
                <a:lnTo>
                  <a:pt x="181114" y="866254"/>
                </a:lnTo>
                <a:lnTo>
                  <a:pt x="183231" y="863072"/>
                </a:lnTo>
                <a:lnTo>
                  <a:pt x="182172" y="857771"/>
                </a:lnTo>
                <a:lnTo>
                  <a:pt x="177937" y="854590"/>
                </a:lnTo>
                <a:lnTo>
                  <a:pt x="174759" y="852470"/>
                </a:lnTo>
                <a:close/>
              </a:path>
              <a:path w="687704" h="1149350">
                <a:moveTo>
                  <a:pt x="277496" y="677523"/>
                </a:moveTo>
                <a:lnTo>
                  <a:pt x="272200" y="678583"/>
                </a:lnTo>
                <a:lnTo>
                  <a:pt x="270082" y="682824"/>
                </a:lnTo>
                <a:lnTo>
                  <a:pt x="209711" y="784612"/>
                </a:lnTo>
                <a:lnTo>
                  <a:pt x="207592" y="788852"/>
                </a:lnTo>
                <a:lnTo>
                  <a:pt x="208652" y="794155"/>
                </a:lnTo>
                <a:lnTo>
                  <a:pt x="212888" y="796274"/>
                </a:lnTo>
                <a:lnTo>
                  <a:pt x="217125" y="799456"/>
                </a:lnTo>
                <a:lnTo>
                  <a:pt x="222421" y="797335"/>
                </a:lnTo>
                <a:lnTo>
                  <a:pt x="224538" y="794155"/>
                </a:lnTo>
                <a:lnTo>
                  <a:pt x="284910" y="691306"/>
                </a:lnTo>
                <a:lnTo>
                  <a:pt x="287028" y="687066"/>
                </a:lnTo>
                <a:lnTo>
                  <a:pt x="285969" y="681763"/>
                </a:lnTo>
                <a:lnTo>
                  <a:pt x="277496" y="677523"/>
                </a:lnTo>
                <a:close/>
              </a:path>
              <a:path w="687704" h="1149350">
                <a:moveTo>
                  <a:pt x="381293" y="502575"/>
                </a:moveTo>
                <a:lnTo>
                  <a:pt x="375997" y="503636"/>
                </a:lnTo>
                <a:lnTo>
                  <a:pt x="373879" y="507878"/>
                </a:lnTo>
                <a:lnTo>
                  <a:pt x="313507" y="609664"/>
                </a:lnTo>
                <a:lnTo>
                  <a:pt x="311388" y="613906"/>
                </a:lnTo>
                <a:lnTo>
                  <a:pt x="312447" y="619207"/>
                </a:lnTo>
                <a:lnTo>
                  <a:pt x="320921" y="623448"/>
                </a:lnTo>
                <a:lnTo>
                  <a:pt x="325158" y="622388"/>
                </a:lnTo>
                <a:lnTo>
                  <a:pt x="328335" y="618147"/>
                </a:lnTo>
                <a:lnTo>
                  <a:pt x="388707" y="516360"/>
                </a:lnTo>
                <a:lnTo>
                  <a:pt x="390825" y="512118"/>
                </a:lnTo>
                <a:lnTo>
                  <a:pt x="389766" y="506817"/>
                </a:lnTo>
                <a:lnTo>
                  <a:pt x="381293" y="502575"/>
                </a:lnTo>
                <a:close/>
              </a:path>
              <a:path w="687704" h="1149350">
                <a:moveTo>
                  <a:pt x="485089" y="326569"/>
                </a:moveTo>
                <a:lnTo>
                  <a:pt x="479793" y="328688"/>
                </a:lnTo>
                <a:lnTo>
                  <a:pt x="477674" y="331870"/>
                </a:lnTo>
                <a:lnTo>
                  <a:pt x="417304" y="434717"/>
                </a:lnTo>
                <a:lnTo>
                  <a:pt x="414126" y="438958"/>
                </a:lnTo>
                <a:lnTo>
                  <a:pt x="416245" y="444259"/>
                </a:lnTo>
                <a:lnTo>
                  <a:pt x="420481" y="446380"/>
                </a:lnTo>
                <a:lnTo>
                  <a:pt x="423659" y="448501"/>
                </a:lnTo>
                <a:lnTo>
                  <a:pt x="428955" y="447441"/>
                </a:lnTo>
                <a:lnTo>
                  <a:pt x="431073" y="443199"/>
                </a:lnTo>
                <a:lnTo>
                  <a:pt x="491444" y="341412"/>
                </a:lnTo>
                <a:lnTo>
                  <a:pt x="494621" y="337171"/>
                </a:lnTo>
                <a:lnTo>
                  <a:pt x="492503" y="331870"/>
                </a:lnTo>
                <a:lnTo>
                  <a:pt x="489325" y="329749"/>
                </a:lnTo>
                <a:lnTo>
                  <a:pt x="485089" y="326569"/>
                </a:lnTo>
                <a:close/>
              </a:path>
              <a:path w="687704" h="1149350">
                <a:moveTo>
                  <a:pt x="588886" y="151621"/>
                </a:moveTo>
                <a:lnTo>
                  <a:pt x="583590" y="152681"/>
                </a:lnTo>
                <a:lnTo>
                  <a:pt x="580412" y="156922"/>
                </a:lnTo>
                <a:lnTo>
                  <a:pt x="520040" y="259770"/>
                </a:lnTo>
                <a:lnTo>
                  <a:pt x="517922" y="262950"/>
                </a:lnTo>
                <a:lnTo>
                  <a:pt x="518981" y="268253"/>
                </a:lnTo>
                <a:lnTo>
                  <a:pt x="523218" y="271433"/>
                </a:lnTo>
                <a:lnTo>
                  <a:pt x="527455" y="273554"/>
                </a:lnTo>
                <a:lnTo>
                  <a:pt x="532751" y="272493"/>
                </a:lnTo>
                <a:lnTo>
                  <a:pt x="534869" y="268253"/>
                </a:lnTo>
                <a:lnTo>
                  <a:pt x="595241" y="165404"/>
                </a:lnTo>
                <a:lnTo>
                  <a:pt x="598418" y="162224"/>
                </a:lnTo>
                <a:lnTo>
                  <a:pt x="596300" y="156922"/>
                </a:lnTo>
                <a:lnTo>
                  <a:pt x="592063" y="153742"/>
                </a:lnTo>
                <a:lnTo>
                  <a:pt x="588886" y="151621"/>
                </a:lnTo>
                <a:close/>
              </a:path>
              <a:path w="687704" h="1149350">
                <a:moveTo>
                  <a:pt x="677854" y="0"/>
                </a:moveTo>
                <a:lnTo>
                  <a:pt x="672558" y="1060"/>
                </a:lnTo>
                <a:lnTo>
                  <a:pt x="670440" y="5302"/>
                </a:lnTo>
                <a:lnTo>
                  <a:pt x="623837" y="83762"/>
                </a:lnTo>
                <a:lnTo>
                  <a:pt x="621719" y="88004"/>
                </a:lnTo>
                <a:lnTo>
                  <a:pt x="622778" y="93305"/>
                </a:lnTo>
                <a:lnTo>
                  <a:pt x="627015" y="95426"/>
                </a:lnTo>
                <a:lnTo>
                  <a:pt x="631252" y="98606"/>
                </a:lnTo>
                <a:lnTo>
                  <a:pt x="636548" y="96486"/>
                </a:lnTo>
                <a:lnTo>
                  <a:pt x="638666" y="93305"/>
                </a:lnTo>
                <a:lnTo>
                  <a:pt x="685267" y="13784"/>
                </a:lnTo>
                <a:lnTo>
                  <a:pt x="687386" y="9542"/>
                </a:lnTo>
                <a:lnTo>
                  <a:pt x="686327" y="5302"/>
                </a:lnTo>
                <a:lnTo>
                  <a:pt x="682091" y="2120"/>
                </a:lnTo>
                <a:lnTo>
                  <a:pt x="677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83844" y="4589990"/>
            <a:ext cx="80645" cy="122555"/>
          </a:xfrm>
          <a:custGeom>
            <a:avLst/>
            <a:gdLst/>
            <a:ahLst/>
            <a:cxnLst/>
            <a:rect l="l" t="t" r="r" b="b"/>
            <a:pathLst>
              <a:path w="80645" h="122554">
                <a:moveTo>
                  <a:pt x="3177" y="108149"/>
                </a:moveTo>
                <a:lnTo>
                  <a:pt x="63548" y="5302"/>
                </a:lnTo>
                <a:lnTo>
                  <a:pt x="65667" y="2121"/>
                </a:lnTo>
                <a:lnTo>
                  <a:pt x="70962" y="0"/>
                </a:lnTo>
                <a:lnTo>
                  <a:pt x="75199" y="3181"/>
                </a:lnTo>
                <a:lnTo>
                  <a:pt x="78376" y="5302"/>
                </a:lnTo>
                <a:lnTo>
                  <a:pt x="80495" y="10603"/>
                </a:lnTo>
                <a:lnTo>
                  <a:pt x="77317" y="14844"/>
                </a:lnTo>
                <a:lnTo>
                  <a:pt x="16946" y="116632"/>
                </a:lnTo>
                <a:lnTo>
                  <a:pt x="14828" y="120873"/>
                </a:lnTo>
                <a:lnTo>
                  <a:pt x="9532" y="121933"/>
                </a:lnTo>
                <a:lnTo>
                  <a:pt x="5295" y="119812"/>
                </a:lnTo>
                <a:lnTo>
                  <a:pt x="2118" y="117692"/>
                </a:lnTo>
                <a:lnTo>
                  <a:pt x="0" y="112390"/>
                </a:lnTo>
                <a:lnTo>
                  <a:pt x="3177" y="108149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87640" y="4415043"/>
            <a:ext cx="80010" cy="122555"/>
          </a:xfrm>
          <a:custGeom>
            <a:avLst/>
            <a:gdLst/>
            <a:ahLst/>
            <a:cxnLst/>
            <a:rect l="l" t="t" r="r" b="b"/>
            <a:pathLst>
              <a:path w="80010" h="122554">
                <a:moveTo>
                  <a:pt x="2118" y="108149"/>
                </a:moveTo>
                <a:lnTo>
                  <a:pt x="62489" y="5301"/>
                </a:lnTo>
                <a:lnTo>
                  <a:pt x="65667" y="1060"/>
                </a:lnTo>
                <a:lnTo>
                  <a:pt x="70962" y="0"/>
                </a:lnTo>
                <a:lnTo>
                  <a:pt x="74140" y="2120"/>
                </a:lnTo>
                <a:lnTo>
                  <a:pt x="78376" y="5301"/>
                </a:lnTo>
                <a:lnTo>
                  <a:pt x="79436" y="10602"/>
                </a:lnTo>
                <a:lnTo>
                  <a:pt x="77317" y="13783"/>
                </a:lnTo>
                <a:lnTo>
                  <a:pt x="16946" y="116631"/>
                </a:lnTo>
                <a:lnTo>
                  <a:pt x="14828" y="120872"/>
                </a:lnTo>
                <a:lnTo>
                  <a:pt x="9532" y="121932"/>
                </a:lnTo>
                <a:lnTo>
                  <a:pt x="5295" y="119812"/>
                </a:lnTo>
                <a:lnTo>
                  <a:pt x="1059" y="116631"/>
                </a:lnTo>
                <a:lnTo>
                  <a:pt x="0" y="111330"/>
                </a:lnTo>
                <a:lnTo>
                  <a:pt x="2118" y="108149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91437" y="4240096"/>
            <a:ext cx="80010" cy="122555"/>
          </a:xfrm>
          <a:custGeom>
            <a:avLst/>
            <a:gdLst/>
            <a:ahLst/>
            <a:cxnLst/>
            <a:rect l="l" t="t" r="r" b="b"/>
            <a:pathLst>
              <a:path w="80010" h="122554">
                <a:moveTo>
                  <a:pt x="2118" y="107088"/>
                </a:moveTo>
                <a:lnTo>
                  <a:pt x="62489" y="5301"/>
                </a:lnTo>
                <a:lnTo>
                  <a:pt x="64608" y="1060"/>
                </a:lnTo>
                <a:lnTo>
                  <a:pt x="69903" y="0"/>
                </a:lnTo>
                <a:lnTo>
                  <a:pt x="74140" y="2120"/>
                </a:lnTo>
                <a:lnTo>
                  <a:pt x="78376" y="4241"/>
                </a:lnTo>
                <a:lnTo>
                  <a:pt x="79436" y="9542"/>
                </a:lnTo>
                <a:lnTo>
                  <a:pt x="77317" y="13783"/>
                </a:lnTo>
                <a:lnTo>
                  <a:pt x="16946" y="116631"/>
                </a:lnTo>
                <a:lnTo>
                  <a:pt x="14828" y="119812"/>
                </a:lnTo>
                <a:lnTo>
                  <a:pt x="9532" y="121932"/>
                </a:lnTo>
                <a:lnTo>
                  <a:pt x="5295" y="118752"/>
                </a:lnTo>
                <a:lnTo>
                  <a:pt x="1059" y="116631"/>
                </a:lnTo>
                <a:lnTo>
                  <a:pt x="0" y="111330"/>
                </a:lnTo>
                <a:lnTo>
                  <a:pt x="2118" y="107088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95233" y="4065149"/>
            <a:ext cx="80010" cy="121285"/>
          </a:xfrm>
          <a:custGeom>
            <a:avLst/>
            <a:gdLst/>
            <a:ahLst/>
            <a:cxnLst/>
            <a:rect l="l" t="t" r="r" b="b"/>
            <a:pathLst>
              <a:path w="80010" h="121285">
                <a:moveTo>
                  <a:pt x="2118" y="107088"/>
                </a:moveTo>
                <a:lnTo>
                  <a:pt x="62489" y="5301"/>
                </a:lnTo>
                <a:lnTo>
                  <a:pt x="64608" y="1060"/>
                </a:lnTo>
                <a:lnTo>
                  <a:pt x="69903" y="0"/>
                </a:lnTo>
                <a:lnTo>
                  <a:pt x="74140" y="2120"/>
                </a:lnTo>
                <a:lnTo>
                  <a:pt x="78376" y="4241"/>
                </a:lnTo>
                <a:lnTo>
                  <a:pt x="79436" y="9542"/>
                </a:lnTo>
                <a:lnTo>
                  <a:pt x="77317" y="13783"/>
                </a:lnTo>
                <a:lnTo>
                  <a:pt x="16946" y="115571"/>
                </a:lnTo>
                <a:lnTo>
                  <a:pt x="13768" y="119812"/>
                </a:lnTo>
                <a:lnTo>
                  <a:pt x="9532" y="120872"/>
                </a:lnTo>
                <a:lnTo>
                  <a:pt x="5295" y="118752"/>
                </a:lnTo>
                <a:lnTo>
                  <a:pt x="1059" y="116631"/>
                </a:lnTo>
                <a:lnTo>
                  <a:pt x="0" y="111330"/>
                </a:lnTo>
                <a:lnTo>
                  <a:pt x="2118" y="107088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97970" y="3889141"/>
            <a:ext cx="80645" cy="122555"/>
          </a:xfrm>
          <a:custGeom>
            <a:avLst/>
            <a:gdLst/>
            <a:ahLst/>
            <a:cxnLst/>
            <a:rect l="l" t="t" r="r" b="b"/>
            <a:pathLst>
              <a:path w="80645" h="122554">
                <a:moveTo>
                  <a:pt x="3177" y="108149"/>
                </a:moveTo>
                <a:lnTo>
                  <a:pt x="63548" y="5301"/>
                </a:lnTo>
                <a:lnTo>
                  <a:pt x="65667" y="2120"/>
                </a:lnTo>
                <a:lnTo>
                  <a:pt x="70963" y="0"/>
                </a:lnTo>
                <a:lnTo>
                  <a:pt x="75199" y="3180"/>
                </a:lnTo>
                <a:lnTo>
                  <a:pt x="78377" y="5301"/>
                </a:lnTo>
                <a:lnTo>
                  <a:pt x="80495" y="10602"/>
                </a:lnTo>
                <a:lnTo>
                  <a:pt x="77317" y="14844"/>
                </a:lnTo>
                <a:lnTo>
                  <a:pt x="16946" y="116631"/>
                </a:lnTo>
                <a:lnTo>
                  <a:pt x="14828" y="120872"/>
                </a:lnTo>
                <a:lnTo>
                  <a:pt x="9532" y="121932"/>
                </a:lnTo>
                <a:lnTo>
                  <a:pt x="6354" y="119812"/>
                </a:lnTo>
                <a:lnTo>
                  <a:pt x="2118" y="117691"/>
                </a:lnTo>
                <a:lnTo>
                  <a:pt x="0" y="112390"/>
                </a:lnTo>
                <a:lnTo>
                  <a:pt x="3177" y="108149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01767" y="3714194"/>
            <a:ext cx="80645" cy="122555"/>
          </a:xfrm>
          <a:custGeom>
            <a:avLst/>
            <a:gdLst/>
            <a:ahLst/>
            <a:cxnLst/>
            <a:rect l="l" t="t" r="r" b="b"/>
            <a:pathLst>
              <a:path w="80645" h="122554">
                <a:moveTo>
                  <a:pt x="2118" y="108149"/>
                </a:moveTo>
                <a:lnTo>
                  <a:pt x="62489" y="5301"/>
                </a:lnTo>
                <a:lnTo>
                  <a:pt x="65667" y="1060"/>
                </a:lnTo>
                <a:lnTo>
                  <a:pt x="70962" y="0"/>
                </a:lnTo>
                <a:lnTo>
                  <a:pt x="74140" y="2120"/>
                </a:lnTo>
                <a:lnTo>
                  <a:pt x="78376" y="5301"/>
                </a:lnTo>
                <a:lnTo>
                  <a:pt x="80495" y="10602"/>
                </a:lnTo>
                <a:lnTo>
                  <a:pt x="77317" y="13783"/>
                </a:lnTo>
                <a:lnTo>
                  <a:pt x="16946" y="116631"/>
                </a:lnTo>
                <a:lnTo>
                  <a:pt x="14828" y="120872"/>
                </a:lnTo>
                <a:lnTo>
                  <a:pt x="9532" y="121932"/>
                </a:lnTo>
                <a:lnTo>
                  <a:pt x="5295" y="119812"/>
                </a:lnTo>
                <a:lnTo>
                  <a:pt x="1059" y="116631"/>
                </a:lnTo>
                <a:lnTo>
                  <a:pt x="0" y="111330"/>
                </a:lnTo>
                <a:lnTo>
                  <a:pt x="2118" y="108149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505564" y="3562573"/>
            <a:ext cx="66040" cy="99060"/>
          </a:xfrm>
          <a:custGeom>
            <a:avLst/>
            <a:gdLst/>
            <a:ahLst/>
            <a:cxnLst/>
            <a:rect l="l" t="t" r="r" b="b"/>
            <a:pathLst>
              <a:path w="66039" h="99060">
                <a:moveTo>
                  <a:pt x="2118" y="83762"/>
                </a:moveTo>
                <a:lnTo>
                  <a:pt x="48720" y="5301"/>
                </a:lnTo>
                <a:lnTo>
                  <a:pt x="50839" y="1060"/>
                </a:lnTo>
                <a:lnTo>
                  <a:pt x="56134" y="0"/>
                </a:lnTo>
                <a:lnTo>
                  <a:pt x="60371" y="2120"/>
                </a:lnTo>
                <a:lnTo>
                  <a:pt x="64608" y="5301"/>
                </a:lnTo>
                <a:lnTo>
                  <a:pt x="65667" y="9542"/>
                </a:lnTo>
                <a:lnTo>
                  <a:pt x="63548" y="13783"/>
                </a:lnTo>
                <a:lnTo>
                  <a:pt x="16946" y="93305"/>
                </a:lnTo>
                <a:lnTo>
                  <a:pt x="14828" y="96486"/>
                </a:lnTo>
                <a:lnTo>
                  <a:pt x="9532" y="98606"/>
                </a:lnTo>
                <a:lnTo>
                  <a:pt x="5295" y="95425"/>
                </a:lnTo>
                <a:lnTo>
                  <a:pt x="1059" y="93305"/>
                </a:lnTo>
                <a:lnTo>
                  <a:pt x="0" y="88003"/>
                </a:lnTo>
                <a:lnTo>
                  <a:pt x="2118" y="83762"/>
                </a:lnTo>
                <a:close/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29869" y="4669061"/>
            <a:ext cx="109855" cy="142875"/>
          </a:xfrm>
          <a:custGeom>
            <a:avLst/>
            <a:gdLst/>
            <a:ahLst/>
            <a:cxnLst/>
            <a:rect l="l" t="t" r="r" b="b"/>
            <a:pathLst>
              <a:path w="109854" h="142875">
                <a:moveTo>
                  <a:pt x="30162" y="0"/>
                </a:moveTo>
                <a:lnTo>
                  <a:pt x="0" y="142874"/>
                </a:lnTo>
                <a:lnTo>
                  <a:pt x="109536" y="47624"/>
                </a:lnTo>
                <a:lnTo>
                  <a:pt x="30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25119" y="4703986"/>
            <a:ext cx="144780" cy="107950"/>
          </a:xfrm>
          <a:custGeom>
            <a:avLst/>
            <a:gdLst/>
            <a:ahLst/>
            <a:cxnLst/>
            <a:rect l="l" t="t" r="r" b="b"/>
            <a:pathLst>
              <a:path w="144779" h="107950">
                <a:moveTo>
                  <a:pt x="100012" y="0"/>
                </a:moveTo>
                <a:lnTo>
                  <a:pt x="0" y="107949"/>
                </a:lnTo>
                <a:lnTo>
                  <a:pt x="144461" y="80962"/>
                </a:lnTo>
                <a:lnTo>
                  <a:pt x="100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55394" y="4811936"/>
            <a:ext cx="4074795" cy="513080"/>
          </a:xfrm>
          <a:custGeom>
            <a:avLst/>
            <a:gdLst/>
            <a:ahLst/>
            <a:cxnLst/>
            <a:rect l="l" t="t" r="r" b="b"/>
            <a:pathLst>
              <a:path w="4074795" h="513079">
                <a:moveTo>
                  <a:pt x="0" y="0"/>
                </a:moveTo>
                <a:lnTo>
                  <a:pt x="4074405" y="0"/>
                </a:lnTo>
                <a:lnTo>
                  <a:pt x="4074405" y="512763"/>
                </a:lnTo>
                <a:lnTo>
                  <a:pt x="0" y="51276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42644" y="5067524"/>
            <a:ext cx="412750" cy="309880"/>
          </a:xfrm>
          <a:custGeom>
            <a:avLst/>
            <a:gdLst/>
            <a:ahLst/>
            <a:cxnLst/>
            <a:rect l="l" t="t" r="r" b="b"/>
            <a:pathLst>
              <a:path w="412750" h="309879">
                <a:moveTo>
                  <a:pt x="0" y="309562"/>
                </a:moveTo>
                <a:lnTo>
                  <a:pt x="41275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41044" y="5332636"/>
            <a:ext cx="139700" cy="120650"/>
          </a:xfrm>
          <a:custGeom>
            <a:avLst/>
            <a:gdLst/>
            <a:ahLst/>
            <a:cxnLst/>
            <a:rect l="l" t="t" r="r" b="b"/>
            <a:pathLst>
              <a:path w="139700" h="120650">
                <a:moveTo>
                  <a:pt x="84137" y="0"/>
                </a:moveTo>
                <a:lnTo>
                  <a:pt x="0" y="120649"/>
                </a:lnTo>
                <a:lnTo>
                  <a:pt x="139700" y="73024"/>
                </a:lnTo>
                <a:lnTo>
                  <a:pt x="84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0294" y="4811936"/>
            <a:ext cx="3078480" cy="641350"/>
          </a:xfrm>
          <a:custGeom>
            <a:avLst/>
            <a:gdLst/>
            <a:ahLst/>
            <a:cxnLst/>
            <a:rect l="l" t="t" r="r" b="b"/>
            <a:pathLst>
              <a:path w="3078479" h="641350">
                <a:moveTo>
                  <a:pt x="0" y="0"/>
                </a:moveTo>
                <a:lnTo>
                  <a:pt x="3078162" y="0"/>
                </a:lnTo>
                <a:lnTo>
                  <a:pt x="3078162" y="641350"/>
                </a:lnTo>
                <a:lnTo>
                  <a:pt x="0" y="6413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36244" y="4297585"/>
            <a:ext cx="819150" cy="452755"/>
          </a:xfrm>
          <a:custGeom>
            <a:avLst/>
            <a:gdLst/>
            <a:ahLst/>
            <a:cxnLst/>
            <a:rect l="l" t="t" r="r" b="b"/>
            <a:pathLst>
              <a:path w="819150" h="452754">
                <a:moveTo>
                  <a:pt x="0" y="452438"/>
                </a:moveTo>
                <a:lnTo>
                  <a:pt x="819150" y="0"/>
                </a:lnTo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264844" y="4334098"/>
            <a:ext cx="565150" cy="1017905"/>
          </a:xfrm>
          <a:custGeom>
            <a:avLst/>
            <a:gdLst/>
            <a:ahLst/>
            <a:cxnLst/>
            <a:rect l="l" t="t" r="r" b="b"/>
            <a:pathLst>
              <a:path w="565150" h="1017904">
                <a:moveTo>
                  <a:pt x="66799" y="893439"/>
                </a:moveTo>
                <a:lnTo>
                  <a:pt x="61498" y="895562"/>
                </a:lnTo>
                <a:lnTo>
                  <a:pt x="59377" y="899806"/>
                </a:lnTo>
                <a:lnTo>
                  <a:pt x="2120" y="1003792"/>
                </a:lnTo>
                <a:lnTo>
                  <a:pt x="0" y="1008037"/>
                </a:lnTo>
                <a:lnTo>
                  <a:pt x="1060" y="1013343"/>
                </a:lnTo>
                <a:lnTo>
                  <a:pt x="9542" y="1017587"/>
                </a:lnTo>
                <a:lnTo>
                  <a:pt x="14843" y="1015465"/>
                </a:lnTo>
                <a:lnTo>
                  <a:pt x="16964" y="1012281"/>
                </a:lnTo>
                <a:lnTo>
                  <a:pt x="74222" y="907233"/>
                </a:lnTo>
                <a:lnTo>
                  <a:pt x="76342" y="902989"/>
                </a:lnTo>
                <a:lnTo>
                  <a:pt x="74222" y="898744"/>
                </a:lnTo>
                <a:lnTo>
                  <a:pt x="71041" y="895562"/>
                </a:lnTo>
                <a:lnTo>
                  <a:pt x="66799" y="893439"/>
                </a:lnTo>
                <a:close/>
              </a:path>
              <a:path w="565150" h="1017904">
                <a:moveTo>
                  <a:pt x="164349" y="715176"/>
                </a:moveTo>
                <a:lnTo>
                  <a:pt x="159047" y="716236"/>
                </a:lnTo>
                <a:lnTo>
                  <a:pt x="156927" y="720482"/>
                </a:lnTo>
                <a:lnTo>
                  <a:pt x="99669" y="824468"/>
                </a:lnTo>
                <a:lnTo>
                  <a:pt x="97548" y="828713"/>
                </a:lnTo>
                <a:lnTo>
                  <a:pt x="98609" y="834019"/>
                </a:lnTo>
                <a:lnTo>
                  <a:pt x="107091" y="838263"/>
                </a:lnTo>
                <a:lnTo>
                  <a:pt x="112393" y="837201"/>
                </a:lnTo>
                <a:lnTo>
                  <a:pt x="114514" y="832957"/>
                </a:lnTo>
                <a:lnTo>
                  <a:pt x="171771" y="728971"/>
                </a:lnTo>
                <a:lnTo>
                  <a:pt x="173892" y="724726"/>
                </a:lnTo>
                <a:lnTo>
                  <a:pt x="172831" y="719420"/>
                </a:lnTo>
                <a:lnTo>
                  <a:pt x="164349" y="715176"/>
                </a:lnTo>
                <a:close/>
              </a:path>
              <a:path w="565150" h="1017904">
                <a:moveTo>
                  <a:pt x="261898" y="536912"/>
                </a:moveTo>
                <a:lnTo>
                  <a:pt x="256597" y="537974"/>
                </a:lnTo>
                <a:lnTo>
                  <a:pt x="254476" y="542218"/>
                </a:lnTo>
                <a:lnTo>
                  <a:pt x="197219" y="646205"/>
                </a:lnTo>
                <a:lnTo>
                  <a:pt x="195098" y="650449"/>
                </a:lnTo>
                <a:lnTo>
                  <a:pt x="197219" y="655755"/>
                </a:lnTo>
                <a:lnTo>
                  <a:pt x="201460" y="657877"/>
                </a:lnTo>
                <a:lnTo>
                  <a:pt x="204641" y="659999"/>
                </a:lnTo>
                <a:lnTo>
                  <a:pt x="209942" y="658938"/>
                </a:lnTo>
                <a:lnTo>
                  <a:pt x="212063" y="654693"/>
                </a:lnTo>
                <a:lnTo>
                  <a:pt x="269321" y="550707"/>
                </a:lnTo>
                <a:lnTo>
                  <a:pt x="271440" y="546463"/>
                </a:lnTo>
                <a:lnTo>
                  <a:pt x="270381" y="541157"/>
                </a:lnTo>
                <a:lnTo>
                  <a:pt x="261898" y="536912"/>
                </a:lnTo>
                <a:close/>
              </a:path>
              <a:path w="565150" h="1017904">
                <a:moveTo>
                  <a:pt x="359448" y="357588"/>
                </a:moveTo>
                <a:lnTo>
                  <a:pt x="355206" y="359710"/>
                </a:lnTo>
                <a:lnTo>
                  <a:pt x="352026" y="362893"/>
                </a:lnTo>
                <a:lnTo>
                  <a:pt x="295828" y="467941"/>
                </a:lnTo>
                <a:lnTo>
                  <a:pt x="293707" y="472185"/>
                </a:lnTo>
                <a:lnTo>
                  <a:pt x="294768" y="476430"/>
                </a:lnTo>
                <a:lnTo>
                  <a:pt x="299010" y="479614"/>
                </a:lnTo>
                <a:lnTo>
                  <a:pt x="303250" y="481736"/>
                </a:lnTo>
                <a:lnTo>
                  <a:pt x="308552" y="479614"/>
                </a:lnTo>
                <a:lnTo>
                  <a:pt x="310673" y="475369"/>
                </a:lnTo>
                <a:lnTo>
                  <a:pt x="367930" y="371382"/>
                </a:lnTo>
                <a:lnTo>
                  <a:pt x="370051" y="367137"/>
                </a:lnTo>
                <a:lnTo>
                  <a:pt x="367930" y="361833"/>
                </a:lnTo>
                <a:lnTo>
                  <a:pt x="359448" y="357588"/>
                </a:lnTo>
                <a:close/>
              </a:path>
              <a:path w="565150" h="1017904">
                <a:moveTo>
                  <a:pt x="458057" y="179325"/>
                </a:moveTo>
                <a:lnTo>
                  <a:pt x="452756" y="180385"/>
                </a:lnTo>
                <a:lnTo>
                  <a:pt x="450635" y="184630"/>
                </a:lnTo>
                <a:lnTo>
                  <a:pt x="393378" y="288617"/>
                </a:lnTo>
                <a:lnTo>
                  <a:pt x="391257" y="292861"/>
                </a:lnTo>
                <a:lnTo>
                  <a:pt x="392318" y="298166"/>
                </a:lnTo>
                <a:lnTo>
                  <a:pt x="400800" y="302411"/>
                </a:lnTo>
                <a:lnTo>
                  <a:pt x="406101" y="301350"/>
                </a:lnTo>
                <a:lnTo>
                  <a:pt x="408222" y="297106"/>
                </a:lnTo>
                <a:lnTo>
                  <a:pt x="465480" y="193118"/>
                </a:lnTo>
                <a:lnTo>
                  <a:pt x="467600" y="188874"/>
                </a:lnTo>
                <a:lnTo>
                  <a:pt x="465480" y="183569"/>
                </a:lnTo>
                <a:lnTo>
                  <a:pt x="462299" y="181447"/>
                </a:lnTo>
                <a:lnTo>
                  <a:pt x="458057" y="179325"/>
                </a:lnTo>
                <a:close/>
              </a:path>
              <a:path w="565150" h="1017904">
                <a:moveTo>
                  <a:pt x="555607" y="0"/>
                </a:moveTo>
                <a:lnTo>
                  <a:pt x="550304" y="2122"/>
                </a:lnTo>
                <a:lnTo>
                  <a:pt x="548184" y="6366"/>
                </a:lnTo>
                <a:lnTo>
                  <a:pt x="490927" y="110354"/>
                </a:lnTo>
                <a:lnTo>
                  <a:pt x="488806" y="114598"/>
                </a:lnTo>
                <a:lnTo>
                  <a:pt x="489866" y="119903"/>
                </a:lnTo>
                <a:lnTo>
                  <a:pt x="498349" y="124148"/>
                </a:lnTo>
                <a:lnTo>
                  <a:pt x="503651" y="122026"/>
                </a:lnTo>
                <a:lnTo>
                  <a:pt x="505772" y="118842"/>
                </a:lnTo>
                <a:lnTo>
                  <a:pt x="563029" y="13794"/>
                </a:lnTo>
                <a:lnTo>
                  <a:pt x="565150" y="10610"/>
                </a:lnTo>
                <a:lnTo>
                  <a:pt x="564089" y="5306"/>
                </a:lnTo>
                <a:lnTo>
                  <a:pt x="559847" y="3183"/>
                </a:lnTo>
                <a:lnTo>
                  <a:pt x="555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264844" y="5227537"/>
            <a:ext cx="76835" cy="124460"/>
          </a:xfrm>
          <a:custGeom>
            <a:avLst/>
            <a:gdLst/>
            <a:ahLst/>
            <a:cxnLst/>
            <a:rect l="l" t="t" r="r" b="b"/>
            <a:pathLst>
              <a:path w="76835" h="124460">
                <a:moveTo>
                  <a:pt x="2120" y="110353"/>
                </a:moveTo>
                <a:lnTo>
                  <a:pt x="59377" y="6366"/>
                </a:lnTo>
                <a:lnTo>
                  <a:pt x="61498" y="2122"/>
                </a:lnTo>
                <a:lnTo>
                  <a:pt x="66800" y="0"/>
                </a:lnTo>
                <a:lnTo>
                  <a:pt x="71041" y="2122"/>
                </a:lnTo>
                <a:lnTo>
                  <a:pt x="74222" y="5305"/>
                </a:lnTo>
                <a:lnTo>
                  <a:pt x="76342" y="9549"/>
                </a:lnTo>
                <a:lnTo>
                  <a:pt x="74222" y="13794"/>
                </a:lnTo>
                <a:lnTo>
                  <a:pt x="16965" y="118842"/>
                </a:lnTo>
                <a:lnTo>
                  <a:pt x="14844" y="122025"/>
                </a:lnTo>
                <a:lnTo>
                  <a:pt x="9542" y="124147"/>
                </a:lnTo>
                <a:lnTo>
                  <a:pt x="5301" y="122025"/>
                </a:lnTo>
                <a:lnTo>
                  <a:pt x="1060" y="119903"/>
                </a:lnTo>
                <a:lnTo>
                  <a:pt x="0" y="114597"/>
                </a:lnTo>
                <a:lnTo>
                  <a:pt x="2120" y="110353"/>
                </a:lnTo>
                <a:close/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362393" y="5049274"/>
            <a:ext cx="76835" cy="123189"/>
          </a:xfrm>
          <a:custGeom>
            <a:avLst/>
            <a:gdLst/>
            <a:ahLst/>
            <a:cxnLst/>
            <a:rect l="l" t="t" r="r" b="b"/>
            <a:pathLst>
              <a:path w="76835" h="123189">
                <a:moveTo>
                  <a:pt x="2120" y="109292"/>
                </a:moveTo>
                <a:lnTo>
                  <a:pt x="59377" y="5305"/>
                </a:lnTo>
                <a:lnTo>
                  <a:pt x="61498" y="1061"/>
                </a:lnTo>
                <a:lnTo>
                  <a:pt x="66800" y="0"/>
                </a:lnTo>
                <a:lnTo>
                  <a:pt x="71041" y="2122"/>
                </a:lnTo>
                <a:lnTo>
                  <a:pt x="75282" y="4244"/>
                </a:lnTo>
                <a:lnTo>
                  <a:pt x="76342" y="9549"/>
                </a:lnTo>
                <a:lnTo>
                  <a:pt x="74222" y="13794"/>
                </a:lnTo>
                <a:lnTo>
                  <a:pt x="16965" y="117781"/>
                </a:lnTo>
                <a:lnTo>
                  <a:pt x="14844" y="122025"/>
                </a:lnTo>
                <a:lnTo>
                  <a:pt x="9542" y="123086"/>
                </a:lnTo>
                <a:lnTo>
                  <a:pt x="5301" y="120964"/>
                </a:lnTo>
                <a:lnTo>
                  <a:pt x="1060" y="118842"/>
                </a:lnTo>
                <a:lnTo>
                  <a:pt x="0" y="113536"/>
                </a:lnTo>
                <a:lnTo>
                  <a:pt x="2120" y="109292"/>
                </a:lnTo>
                <a:close/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459942" y="4871010"/>
            <a:ext cx="76835" cy="123189"/>
          </a:xfrm>
          <a:custGeom>
            <a:avLst/>
            <a:gdLst/>
            <a:ahLst/>
            <a:cxnLst/>
            <a:rect l="l" t="t" r="r" b="b"/>
            <a:pathLst>
              <a:path w="76835" h="123189">
                <a:moveTo>
                  <a:pt x="2120" y="109292"/>
                </a:moveTo>
                <a:lnTo>
                  <a:pt x="59377" y="5305"/>
                </a:lnTo>
                <a:lnTo>
                  <a:pt x="61498" y="1061"/>
                </a:lnTo>
                <a:lnTo>
                  <a:pt x="66800" y="0"/>
                </a:lnTo>
                <a:lnTo>
                  <a:pt x="71041" y="2122"/>
                </a:lnTo>
                <a:lnTo>
                  <a:pt x="75282" y="4244"/>
                </a:lnTo>
                <a:lnTo>
                  <a:pt x="76343" y="9549"/>
                </a:lnTo>
                <a:lnTo>
                  <a:pt x="74222" y="13794"/>
                </a:lnTo>
                <a:lnTo>
                  <a:pt x="16965" y="117781"/>
                </a:lnTo>
                <a:lnTo>
                  <a:pt x="14844" y="122025"/>
                </a:lnTo>
                <a:lnTo>
                  <a:pt x="9542" y="123086"/>
                </a:lnTo>
                <a:lnTo>
                  <a:pt x="6361" y="120964"/>
                </a:lnTo>
                <a:lnTo>
                  <a:pt x="2120" y="118842"/>
                </a:lnTo>
                <a:lnTo>
                  <a:pt x="0" y="113536"/>
                </a:lnTo>
                <a:lnTo>
                  <a:pt x="2120" y="109292"/>
                </a:lnTo>
                <a:close/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58552" y="4691686"/>
            <a:ext cx="76835" cy="124460"/>
          </a:xfrm>
          <a:custGeom>
            <a:avLst/>
            <a:gdLst/>
            <a:ahLst/>
            <a:cxnLst/>
            <a:rect l="l" t="t" r="r" b="b"/>
            <a:pathLst>
              <a:path w="76835" h="124460">
                <a:moveTo>
                  <a:pt x="2120" y="110353"/>
                </a:moveTo>
                <a:lnTo>
                  <a:pt x="58317" y="5305"/>
                </a:lnTo>
                <a:lnTo>
                  <a:pt x="61498" y="2122"/>
                </a:lnTo>
                <a:lnTo>
                  <a:pt x="65739" y="0"/>
                </a:lnTo>
                <a:lnTo>
                  <a:pt x="69981" y="2122"/>
                </a:lnTo>
                <a:lnTo>
                  <a:pt x="74222" y="4244"/>
                </a:lnTo>
                <a:lnTo>
                  <a:pt x="76343" y="9549"/>
                </a:lnTo>
                <a:lnTo>
                  <a:pt x="74222" y="13794"/>
                </a:lnTo>
                <a:lnTo>
                  <a:pt x="16965" y="117781"/>
                </a:lnTo>
                <a:lnTo>
                  <a:pt x="14844" y="122025"/>
                </a:lnTo>
                <a:lnTo>
                  <a:pt x="9542" y="124147"/>
                </a:lnTo>
                <a:lnTo>
                  <a:pt x="5301" y="122025"/>
                </a:lnTo>
                <a:lnTo>
                  <a:pt x="1060" y="118842"/>
                </a:lnTo>
                <a:lnTo>
                  <a:pt x="0" y="114597"/>
                </a:lnTo>
                <a:lnTo>
                  <a:pt x="2120" y="110353"/>
                </a:lnTo>
                <a:close/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56101" y="4513422"/>
            <a:ext cx="76835" cy="123189"/>
          </a:xfrm>
          <a:custGeom>
            <a:avLst/>
            <a:gdLst/>
            <a:ahLst/>
            <a:cxnLst/>
            <a:rect l="l" t="t" r="r" b="b"/>
            <a:pathLst>
              <a:path w="76835" h="123189">
                <a:moveTo>
                  <a:pt x="2120" y="109292"/>
                </a:moveTo>
                <a:lnTo>
                  <a:pt x="59377" y="5305"/>
                </a:lnTo>
                <a:lnTo>
                  <a:pt x="61498" y="1061"/>
                </a:lnTo>
                <a:lnTo>
                  <a:pt x="66800" y="0"/>
                </a:lnTo>
                <a:lnTo>
                  <a:pt x="71041" y="2122"/>
                </a:lnTo>
                <a:lnTo>
                  <a:pt x="74222" y="4244"/>
                </a:lnTo>
                <a:lnTo>
                  <a:pt x="76343" y="9549"/>
                </a:lnTo>
                <a:lnTo>
                  <a:pt x="74222" y="13794"/>
                </a:lnTo>
                <a:lnTo>
                  <a:pt x="16965" y="117781"/>
                </a:lnTo>
                <a:lnTo>
                  <a:pt x="14844" y="122025"/>
                </a:lnTo>
                <a:lnTo>
                  <a:pt x="9542" y="123086"/>
                </a:lnTo>
                <a:lnTo>
                  <a:pt x="5301" y="120964"/>
                </a:lnTo>
                <a:lnTo>
                  <a:pt x="1060" y="118842"/>
                </a:lnTo>
                <a:lnTo>
                  <a:pt x="0" y="113536"/>
                </a:lnTo>
                <a:lnTo>
                  <a:pt x="2120" y="109292"/>
                </a:lnTo>
                <a:close/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53651" y="4334098"/>
            <a:ext cx="76835" cy="124460"/>
          </a:xfrm>
          <a:custGeom>
            <a:avLst/>
            <a:gdLst/>
            <a:ahLst/>
            <a:cxnLst/>
            <a:rect l="l" t="t" r="r" b="b"/>
            <a:pathLst>
              <a:path w="76835" h="124460">
                <a:moveTo>
                  <a:pt x="2120" y="110353"/>
                </a:moveTo>
                <a:lnTo>
                  <a:pt x="59377" y="6366"/>
                </a:lnTo>
                <a:lnTo>
                  <a:pt x="61498" y="2122"/>
                </a:lnTo>
                <a:lnTo>
                  <a:pt x="66800" y="0"/>
                </a:lnTo>
                <a:lnTo>
                  <a:pt x="71041" y="3183"/>
                </a:lnTo>
                <a:lnTo>
                  <a:pt x="75282" y="5305"/>
                </a:lnTo>
                <a:lnTo>
                  <a:pt x="76343" y="10610"/>
                </a:lnTo>
                <a:lnTo>
                  <a:pt x="74222" y="13794"/>
                </a:lnTo>
                <a:lnTo>
                  <a:pt x="16965" y="118842"/>
                </a:lnTo>
                <a:lnTo>
                  <a:pt x="14844" y="122025"/>
                </a:lnTo>
                <a:lnTo>
                  <a:pt x="9542" y="124147"/>
                </a:lnTo>
                <a:lnTo>
                  <a:pt x="5301" y="122025"/>
                </a:lnTo>
                <a:lnTo>
                  <a:pt x="1060" y="119903"/>
                </a:lnTo>
                <a:lnTo>
                  <a:pt x="0" y="114597"/>
                </a:lnTo>
                <a:lnTo>
                  <a:pt x="2120" y="110353"/>
                </a:lnTo>
                <a:close/>
              </a:path>
            </a:pathLst>
          </a:custGeom>
          <a:ln w="381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214044" y="5308823"/>
            <a:ext cx="106680" cy="144780"/>
          </a:xfrm>
          <a:custGeom>
            <a:avLst/>
            <a:gdLst/>
            <a:ahLst/>
            <a:cxnLst/>
            <a:rect l="l" t="t" r="r" b="b"/>
            <a:pathLst>
              <a:path w="106679" h="144779">
                <a:moveTo>
                  <a:pt x="25400" y="0"/>
                </a:moveTo>
                <a:lnTo>
                  <a:pt x="0" y="144462"/>
                </a:lnTo>
                <a:lnTo>
                  <a:pt x="106361" y="44449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823644" y="503577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750" y="0"/>
                </a:moveTo>
                <a:lnTo>
                  <a:pt x="19391" y="2495"/>
                </a:lnTo>
                <a:lnTo>
                  <a:pt x="9299" y="9299"/>
                </a:lnTo>
                <a:lnTo>
                  <a:pt x="2495" y="19391"/>
                </a:lnTo>
                <a:lnTo>
                  <a:pt x="0" y="31749"/>
                </a:lnTo>
                <a:lnTo>
                  <a:pt x="2495" y="44109"/>
                </a:lnTo>
                <a:lnTo>
                  <a:pt x="9299" y="54201"/>
                </a:lnTo>
                <a:lnTo>
                  <a:pt x="19391" y="61005"/>
                </a:lnTo>
                <a:lnTo>
                  <a:pt x="31750" y="63499"/>
                </a:lnTo>
                <a:lnTo>
                  <a:pt x="44108" y="61005"/>
                </a:lnTo>
                <a:lnTo>
                  <a:pt x="54200" y="54201"/>
                </a:lnTo>
                <a:lnTo>
                  <a:pt x="61004" y="44109"/>
                </a:lnTo>
                <a:lnTo>
                  <a:pt x="63500" y="31749"/>
                </a:lnTo>
                <a:lnTo>
                  <a:pt x="61004" y="19391"/>
                </a:lnTo>
                <a:lnTo>
                  <a:pt x="54200" y="9299"/>
                </a:lnTo>
                <a:lnTo>
                  <a:pt x="44108" y="2495"/>
                </a:lnTo>
                <a:lnTo>
                  <a:pt x="31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23644" y="503577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0" y="31750"/>
                </a:moveTo>
                <a:lnTo>
                  <a:pt x="2495" y="19391"/>
                </a:lnTo>
                <a:lnTo>
                  <a:pt x="9299" y="9299"/>
                </a:lnTo>
                <a:lnTo>
                  <a:pt x="19391" y="2495"/>
                </a:lnTo>
                <a:lnTo>
                  <a:pt x="31750" y="0"/>
                </a:lnTo>
                <a:lnTo>
                  <a:pt x="44108" y="2495"/>
                </a:lnTo>
                <a:lnTo>
                  <a:pt x="54200" y="9299"/>
                </a:lnTo>
                <a:lnTo>
                  <a:pt x="61004" y="19391"/>
                </a:lnTo>
                <a:lnTo>
                  <a:pt x="63500" y="31750"/>
                </a:lnTo>
                <a:lnTo>
                  <a:pt x="61004" y="44108"/>
                </a:lnTo>
                <a:lnTo>
                  <a:pt x="54200" y="54200"/>
                </a:lnTo>
                <a:lnTo>
                  <a:pt x="44108" y="61004"/>
                </a:lnTo>
                <a:lnTo>
                  <a:pt x="31750" y="63500"/>
                </a:lnTo>
                <a:lnTo>
                  <a:pt x="19391" y="61004"/>
                </a:lnTo>
                <a:lnTo>
                  <a:pt x="9299" y="54200"/>
                </a:lnTo>
                <a:lnTo>
                  <a:pt x="2495" y="44108"/>
                </a:lnTo>
                <a:lnTo>
                  <a:pt x="0" y="317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8845"/>
            <a:ext cx="4902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BE0000"/>
                </a:solidFill>
              </a:rPr>
              <a:t>用户、应用程序和操作系统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13</a:t>
            </a:fld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160" y="1713230"/>
            <a:ext cx="9213215" cy="477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184150" algn="l"/>
              </a:tabLst>
            </a:pPr>
            <a:r>
              <a:rPr dirty="0"/>
              <a:t>用户：我要</a:t>
            </a:r>
            <a:r>
              <a:rPr spc="-5" dirty="0">
                <a:latin typeface="Arial" panose="020B0604020202020204"/>
                <a:cs typeface="Arial" panose="020B0604020202020204"/>
              </a:rPr>
              <a:t>XXX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endParaRPr sz="3700">
              <a:latin typeface="Times New Roman" panose="02020603050405020304"/>
              <a:cs typeface="Times New Roman" panose="02020603050405020304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184150" algn="l"/>
              </a:tabLst>
            </a:pPr>
            <a:r>
              <a:rPr dirty="0"/>
              <a:t>应用程序：为用户提供</a:t>
            </a:r>
            <a:r>
              <a:rPr spc="-5" dirty="0">
                <a:latin typeface="Arial" panose="020B0604020202020204"/>
                <a:cs typeface="Arial" panose="020B0604020202020204"/>
              </a:rPr>
              <a:t>XXX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</a:pPr>
            <a:endParaRPr sz="3750">
              <a:latin typeface="Times New Roman" panose="02020603050405020304"/>
              <a:cs typeface="Times New Roman" panose="02020603050405020304"/>
            </a:endParaRPr>
          </a:p>
          <a:p>
            <a:pPr marL="184150" indent="-171450">
              <a:lnSpc>
                <a:spcPct val="100000"/>
              </a:lnSpc>
              <a:buFont typeface="Arial" panose="020B0604020202020204"/>
              <a:buChar char="•"/>
              <a:tabLst>
                <a:tab pos="184150" algn="l"/>
              </a:tabLst>
            </a:pPr>
            <a:r>
              <a:rPr dirty="0"/>
              <a:t>操作系统：为应用程序实现</a:t>
            </a:r>
            <a:r>
              <a:rPr spc="-5" dirty="0">
                <a:latin typeface="Arial" panose="020B0604020202020204"/>
                <a:cs typeface="Arial" panose="020B0604020202020204"/>
              </a:rPr>
              <a:t>XXX</a:t>
            </a:r>
            <a:r>
              <a:rPr dirty="0"/>
              <a:t>提供支持</a:t>
            </a:r>
          </a:p>
          <a:p>
            <a:pPr marL="184150" indent="-171450">
              <a:lnSpc>
                <a:spcPct val="100000"/>
              </a:lnSpc>
              <a:buFont typeface="Arial" panose="020B0604020202020204"/>
              <a:buChar char="•"/>
              <a:tabLst>
                <a:tab pos="184150" algn="l"/>
              </a:tabLst>
            </a:pPr>
            <a:endParaRPr lang="zh-CN" dirty="0"/>
          </a:p>
          <a:p>
            <a:pPr marL="184150" indent="-171450">
              <a:lnSpc>
                <a:spcPct val="100000"/>
              </a:lnSpc>
              <a:buFont typeface="Arial" panose="020B0604020202020204"/>
              <a:buChar char="•"/>
              <a:tabLst>
                <a:tab pos="184150" algn="l"/>
              </a:tabLst>
            </a:pPr>
            <a:r>
              <a:rPr lang="zh-CN" dirty="0"/>
              <a:t>计算机硬件：为操作系统实现</a:t>
            </a:r>
            <a:r>
              <a:rPr spc="-5" dirty="0">
                <a:latin typeface="Arial" panose="020B0604020202020204"/>
                <a:cs typeface="Arial" panose="020B0604020202020204"/>
              </a:rPr>
              <a:t>XXX</a:t>
            </a:r>
            <a:r>
              <a:rPr lang="zh-CN" altLang="en-US" dirty="0"/>
              <a:t>提供需要的资源</a:t>
            </a:r>
            <a:endParaRPr dirty="0"/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</a:pP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184150" marR="5080" indent="-171450">
              <a:lnSpc>
                <a:spcPts val="2400"/>
              </a:lnSpc>
              <a:spcBef>
                <a:spcPts val="5"/>
              </a:spcBef>
              <a:buChar char="•"/>
              <a:tabLst>
                <a:tab pos="184150" algn="l"/>
              </a:tabLst>
            </a:pPr>
            <a:r>
              <a:rPr spc="-5" dirty="0">
                <a:latin typeface="Arial" panose="020B0604020202020204"/>
                <a:cs typeface="Arial" panose="020B0604020202020204"/>
              </a:rPr>
              <a:t>XXX</a:t>
            </a:r>
            <a:r>
              <a:rPr spc="70" dirty="0">
                <a:latin typeface="Arial" panose="020B0604020202020204"/>
                <a:cs typeface="Arial" panose="020B0604020202020204"/>
              </a:rPr>
              <a:t> </a:t>
            </a:r>
            <a:r>
              <a:rPr spc="425" dirty="0">
                <a:latin typeface="Arial" panose="020B0604020202020204"/>
                <a:cs typeface="Arial" panose="020B0604020202020204"/>
              </a:rPr>
              <a:t>=</a:t>
            </a:r>
            <a:r>
              <a:rPr spc="80" dirty="0">
                <a:latin typeface="Arial" panose="020B0604020202020204"/>
                <a:cs typeface="Arial" panose="020B0604020202020204"/>
              </a:rPr>
              <a:t> </a:t>
            </a:r>
            <a:r>
              <a:rPr dirty="0"/>
              <a:t>发微信、玩游戏、用外挂、杀病毒、写代码、调程序、 查看</a:t>
            </a:r>
            <a:r>
              <a:rPr spc="484" dirty="0">
                <a:latin typeface="Arial" panose="020B0604020202020204"/>
                <a:cs typeface="Arial" panose="020B0604020202020204"/>
              </a:rPr>
              <a:t>/</a:t>
            </a:r>
            <a:r>
              <a:rPr dirty="0"/>
              <a:t>改变系统状态</a:t>
            </a:r>
            <a:r>
              <a:rPr spc="-370" dirty="0">
                <a:latin typeface="Arial" panose="020B0604020202020204"/>
                <a:cs typeface="Arial" panose="020B0604020202020204"/>
              </a:rPr>
              <a:t>……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293332" y="1159814"/>
          <a:ext cx="2215515" cy="2299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7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800" dirty="0">
                          <a:latin typeface="PMingLiU" panose="02020500000000000000" charset="-120"/>
                          <a:cs typeface="PMingLiU" panose="02020500000000000000" charset="-120"/>
                        </a:rPr>
                        <a:t>系统和应用程序</a:t>
                      </a:r>
                      <a:endParaRPr sz="18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2279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77777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5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PMingLiU" panose="02020500000000000000" charset="-120"/>
                          <a:cs typeface="PMingLiU" panose="02020500000000000000" charset="-120"/>
                        </a:rPr>
                        <a:t>操作系统</a:t>
                      </a:r>
                      <a:endParaRPr sz="18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(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PMingLiU" panose="02020500000000000000" charset="-120"/>
                          <a:cs typeface="PMingLiU" panose="02020500000000000000" charset="-120"/>
                        </a:rPr>
                        <a:t>软件</a:t>
                      </a:r>
                      <a:r>
                        <a:rPr sz="1800" spc="10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0340" marB="0">
                    <a:lnL w="19050">
                      <a:solidFill>
                        <a:srgbClr val="777777"/>
                      </a:solidFill>
                      <a:prstDash val="solid"/>
                    </a:lnL>
                    <a:lnR w="19050">
                      <a:solidFill>
                        <a:srgbClr val="777777"/>
                      </a:solidFill>
                      <a:prstDash val="solid"/>
                    </a:lnR>
                    <a:lnT w="19050">
                      <a:solidFill>
                        <a:srgbClr val="777777"/>
                      </a:solidFill>
                      <a:prstDash val="solid"/>
                    </a:lnT>
                    <a:lnB w="19050">
                      <a:solidFill>
                        <a:srgbClr val="777777"/>
                      </a:solidFill>
                      <a:prstDash val="solid"/>
                    </a:lnB>
                    <a:solidFill>
                      <a:srgbClr val="A3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800" dirty="0">
                          <a:latin typeface="PMingLiU" panose="02020500000000000000" charset="-120"/>
                          <a:cs typeface="PMingLiU" panose="02020500000000000000" charset="-120"/>
                        </a:rPr>
                        <a:t>计算机硬件</a:t>
                      </a:r>
                      <a:endParaRPr sz="18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1670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777777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56000" y="3517900"/>
            <a:ext cx="4940300" cy="289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25115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计算机操作系统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77958" y="2204368"/>
            <a:ext cx="6402705" cy="11938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60"/>
              </a:spcBef>
            </a:pP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</a:t>
            </a:r>
            <a:r>
              <a:rPr sz="3200" b="1" spc="-25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计算机与操作系</a:t>
            </a:r>
            <a:r>
              <a:rPr sz="3100" b="1" spc="844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-</a:t>
            </a:r>
            <a:r>
              <a:rPr sz="3200" b="1" spc="-2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1.1</a:t>
            </a:r>
            <a:r>
              <a:rPr sz="3200" b="1" spc="-2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计算机系统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080" algn="r">
              <a:lnSpc>
                <a:spcPct val="100000"/>
              </a:lnSpc>
              <a:spcBef>
                <a:spcPts val="760"/>
              </a:spcBef>
            </a:pP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1.1.2</a:t>
            </a:r>
            <a:r>
              <a:rPr sz="3200" b="1" spc="-85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计算机硬件系统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04" y="116632"/>
            <a:ext cx="2438400" cy="5762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819571"/>
            <a:ext cx="6375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算机硬件系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的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成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135" y="1702435"/>
            <a:ext cx="3641090" cy="4466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 marR="777875" indent="-457200" algn="l">
              <a:lnSpc>
                <a:spcPct val="100000"/>
              </a:lnSpc>
              <a:spcBef>
                <a:spcPts val="11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743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中央处理器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818515" lvl="2" indent="-457200" algn="l">
              <a:lnSpc>
                <a:spcPct val="100000"/>
              </a:lnSpc>
              <a:spcBef>
                <a:spcPts val="180"/>
              </a:spcBef>
              <a:buSzPct val="87000"/>
              <a:buFont typeface="Wingdings" panose="05000000000000000000" charset="0"/>
              <a:buChar char="n"/>
              <a:tabLst>
                <a:tab pos="247015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运算单元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818515" lvl="2" indent="-457200" algn="l">
              <a:lnSpc>
                <a:spcPct val="100000"/>
              </a:lnSpc>
              <a:spcBef>
                <a:spcPts val="80"/>
              </a:spcBef>
              <a:buSzPct val="87000"/>
              <a:buFont typeface="Wingdings" panose="05000000000000000000" charset="0"/>
              <a:buChar char="n"/>
              <a:tabLst>
                <a:tab pos="247015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控制单元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 algn="l">
              <a:lnSpc>
                <a:spcPct val="100000"/>
              </a:lnSpc>
              <a:spcBef>
                <a:spcPts val="8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主存储器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 algn="l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外围设备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 algn="l">
              <a:lnSpc>
                <a:spcPct val="100000"/>
              </a:lnSpc>
              <a:spcBef>
                <a:spcPts val="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输入设备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 algn="l">
              <a:lnSpc>
                <a:spcPct val="100000"/>
              </a:lnSpc>
              <a:spcBef>
                <a:spcPts val="1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输出设备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 algn="l">
              <a:lnSpc>
                <a:spcPct val="100000"/>
              </a:lnSpc>
              <a:spcBef>
                <a:spcPts val="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存储设备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 algn="l">
              <a:lnSpc>
                <a:spcPct val="100000"/>
              </a:lnSpc>
              <a:spcBef>
                <a:spcPts val="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网络通信设备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 algn="l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总线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5935" y="2075029"/>
            <a:ext cx="1206028" cy="874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6096" y="2182686"/>
            <a:ext cx="1436926" cy="564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51173" y="2030653"/>
            <a:ext cx="952631" cy="1000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5193" y="5071638"/>
            <a:ext cx="1555038" cy="1034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65963" y="5245144"/>
            <a:ext cx="1488805" cy="647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42283" y="5335614"/>
            <a:ext cx="1488805" cy="647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7071" y="2118372"/>
            <a:ext cx="525281" cy="555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85049" y="6046929"/>
            <a:ext cx="63500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内存</a:t>
            </a:r>
            <a:endParaRPr sz="2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0779" y="6082496"/>
            <a:ext cx="154940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中央处理器</a:t>
            </a:r>
            <a:endParaRPr sz="2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2233" y="1690008"/>
            <a:ext cx="233680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13230" algn="l"/>
              </a:tabLst>
            </a:pPr>
            <a:r>
              <a:rPr sz="3450" b="1" spc="135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显示器	</a:t>
            </a:r>
            <a:r>
              <a:rPr sz="23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键盘</a:t>
            </a:r>
            <a:endParaRPr sz="2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31111" y="1653468"/>
            <a:ext cx="1600835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77900" algn="l"/>
              </a:tabLst>
            </a:pPr>
            <a:r>
              <a:rPr sz="23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鼠标	</a:t>
            </a:r>
            <a:r>
              <a:rPr sz="3450" b="1" spc="135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硬盘</a:t>
            </a:r>
            <a:endParaRPr sz="3450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00500" y="4381500"/>
            <a:ext cx="4711700" cy="431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13190" y="4707265"/>
            <a:ext cx="124460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b="1" spc="90" dirty="0">
                <a:latin typeface="宋体" panose="02010600030101010101" pitchFamily="2" charset="-122"/>
                <a:cs typeface="宋体" panose="02010600030101010101" pitchFamily="2" charset="-122"/>
              </a:rPr>
              <a:t>系统总线</a:t>
            </a:r>
            <a:endParaRPr sz="2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18200" y="3505200"/>
            <a:ext cx="1104900" cy="660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05860" y="3553875"/>
            <a:ext cx="936625" cy="490855"/>
          </a:xfrm>
          <a:custGeom>
            <a:avLst/>
            <a:gdLst/>
            <a:ahLst/>
            <a:cxnLst/>
            <a:rect l="l" t="t" r="r" b="b"/>
            <a:pathLst>
              <a:path w="936625" h="490854">
                <a:moveTo>
                  <a:pt x="854635" y="0"/>
                </a:moveTo>
                <a:lnTo>
                  <a:pt x="81785" y="0"/>
                </a:lnTo>
                <a:lnTo>
                  <a:pt x="49950" y="6427"/>
                </a:lnTo>
                <a:lnTo>
                  <a:pt x="23954" y="23954"/>
                </a:lnTo>
                <a:lnTo>
                  <a:pt x="6427" y="49951"/>
                </a:lnTo>
                <a:lnTo>
                  <a:pt x="0" y="81786"/>
                </a:lnTo>
                <a:lnTo>
                  <a:pt x="0" y="408923"/>
                </a:lnTo>
                <a:lnTo>
                  <a:pt x="6427" y="440758"/>
                </a:lnTo>
                <a:lnTo>
                  <a:pt x="23954" y="466755"/>
                </a:lnTo>
                <a:lnTo>
                  <a:pt x="49950" y="484283"/>
                </a:lnTo>
                <a:lnTo>
                  <a:pt x="81785" y="490710"/>
                </a:lnTo>
                <a:lnTo>
                  <a:pt x="854635" y="490710"/>
                </a:lnTo>
                <a:lnTo>
                  <a:pt x="886470" y="484283"/>
                </a:lnTo>
                <a:lnTo>
                  <a:pt x="912467" y="466755"/>
                </a:lnTo>
                <a:lnTo>
                  <a:pt x="929994" y="440758"/>
                </a:lnTo>
                <a:lnTo>
                  <a:pt x="936421" y="408923"/>
                </a:lnTo>
                <a:lnTo>
                  <a:pt x="936421" y="81786"/>
                </a:lnTo>
                <a:lnTo>
                  <a:pt x="929994" y="49951"/>
                </a:lnTo>
                <a:lnTo>
                  <a:pt x="912467" y="23954"/>
                </a:lnTo>
                <a:lnTo>
                  <a:pt x="886470" y="6427"/>
                </a:lnTo>
                <a:lnTo>
                  <a:pt x="854635" y="0"/>
                </a:lnTo>
                <a:close/>
              </a:path>
            </a:pathLst>
          </a:custGeom>
          <a:solidFill>
            <a:srgbClr val="FFE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05860" y="3553875"/>
            <a:ext cx="936625" cy="490855"/>
          </a:xfrm>
          <a:custGeom>
            <a:avLst/>
            <a:gdLst/>
            <a:ahLst/>
            <a:cxnLst/>
            <a:rect l="l" t="t" r="r" b="b"/>
            <a:pathLst>
              <a:path w="936625" h="490854">
                <a:moveTo>
                  <a:pt x="0" y="81786"/>
                </a:moveTo>
                <a:lnTo>
                  <a:pt x="6427" y="49951"/>
                </a:lnTo>
                <a:lnTo>
                  <a:pt x="23954" y="23954"/>
                </a:lnTo>
                <a:lnTo>
                  <a:pt x="49951" y="6427"/>
                </a:lnTo>
                <a:lnTo>
                  <a:pt x="81786" y="0"/>
                </a:lnTo>
                <a:lnTo>
                  <a:pt x="854635" y="0"/>
                </a:lnTo>
                <a:lnTo>
                  <a:pt x="886470" y="6427"/>
                </a:lnTo>
                <a:lnTo>
                  <a:pt x="912467" y="23954"/>
                </a:lnTo>
                <a:lnTo>
                  <a:pt x="929994" y="49951"/>
                </a:lnTo>
                <a:lnTo>
                  <a:pt x="936421" y="81786"/>
                </a:lnTo>
                <a:lnTo>
                  <a:pt x="936421" y="408924"/>
                </a:lnTo>
                <a:lnTo>
                  <a:pt x="929994" y="440759"/>
                </a:lnTo>
                <a:lnTo>
                  <a:pt x="912467" y="466756"/>
                </a:lnTo>
                <a:lnTo>
                  <a:pt x="886470" y="484283"/>
                </a:lnTo>
                <a:lnTo>
                  <a:pt x="854635" y="490711"/>
                </a:lnTo>
                <a:lnTo>
                  <a:pt x="81786" y="490711"/>
                </a:lnTo>
                <a:lnTo>
                  <a:pt x="49951" y="484283"/>
                </a:lnTo>
                <a:lnTo>
                  <a:pt x="23954" y="466756"/>
                </a:lnTo>
                <a:lnTo>
                  <a:pt x="6427" y="440759"/>
                </a:lnTo>
                <a:lnTo>
                  <a:pt x="0" y="408924"/>
                </a:lnTo>
                <a:lnTo>
                  <a:pt x="0" y="81786"/>
                </a:lnTo>
                <a:close/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86500" y="3581400"/>
            <a:ext cx="444500" cy="22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72199" y="3651154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5">
                <a:moveTo>
                  <a:pt x="0" y="0"/>
                </a:moveTo>
                <a:lnTo>
                  <a:pt x="272127" y="0"/>
                </a:lnTo>
              </a:path>
            </a:pathLst>
          </a:custGeom>
          <a:ln w="587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72199" y="3621768"/>
            <a:ext cx="272415" cy="67310"/>
          </a:xfrm>
          <a:custGeom>
            <a:avLst/>
            <a:gdLst/>
            <a:ahLst/>
            <a:cxnLst/>
            <a:rect l="l" t="t" r="r" b="b"/>
            <a:pathLst>
              <a:path w="272415" h="67310">
                <a:moveTo>
                  <a:pt x="0" y="0"/>
                </a:moveTo>
                <a:lnTo>
                  <a:pt x="272128" y="0"/>
                </a:lnTo>
                <a:lnTo>
                  <a:pt x="272128" y="66980"/>
                </a:lnTo>
                <a:lnTo>
                  <a:pt x="0" y="669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6500" y="3632200"/>
            <a:ext cx="444500" cy="241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72199" y="3711090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5">
                <a:moveTo>
                  <a:pt x="0" y="0"/>
                </a:moveTo>
                <a:lnTo>
                  <a:pt x="272127" y="0"/>
                </a:lnTo>
              </a:path>
            </a:pathLst>
          </a:custGeom>
          <a:ln w="6109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2199" y="3680541"/>
            <a:ext cx="272415" cy="67310"/>
          </a:xfrm>
          <a:custGeom>
            <a:avLst/>
            <a:gdLst/>
            <a:ahLst/>
            <a:cxnLst/>
            <a:rect l="l" t="t" r="r" b="b"/>
            <a:pathLst>
              <a:path w="272415" h="67310">
                <a:moveTo>
                  <a:pt x="0" y="0"/>
                </a:moveTo>
                <a:lnTo>
                  <a:pt x="272128" y="0"/>
                </a:lnTo>
                <a:lnTo>
                  <a:pt x="272128" y="66980"/>
                </a:lnTo>
                <a:lnTo>
                  <a:pt x="0" y="669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86500" y="3695700"/>
            <a:ext cx="444500" cy="228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72199" y="3775129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5">
                <a:moveTo>
                  <a:pt x="0" y="0"/>
                </a:moveTo>
                <a:lnTo>
                  <a:pt x="272127" y="0"/>
                </a:lnTo>
              </a:path>
            </a:pathLst>
          </a:custGeom>
          <a:ln w="669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72199" y="3741639"/>
            <a:ext cx="272415" cy="67310"/>
          </a:xfrm>
          <a:custGeom>
            <a:avLst/>
            <a:gdLst/>
            <a:ahLst/>
            <a:cxnLst/>
            <a:rect l="l" t="t" r="r" b="b"/>
            <a:pathLst>
              <a:path w="272415" h="67310">
                <a:moveTo>
                  <a:pt x="0" y="0"/>
                </a:moveTo>
                <a:lnTo>
                  <a:pt x="272128" y="0"/>
                </a:lnTo>
                <a:lnTo>
                  <a:pt x="272128" y="66980"/>
                </a:lnTo>
                <a:lnTo>
                  <a:pt x="0" y="669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6500" y="3759200"/>
            <a:ext cx="444500" cy="330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72199" y="3809914"/>
            <a:ext cx="272415" cy="165100"/>
          </a:xfrm>
          <a:custGeom>
            <a:avLst/>
            <a:gdLst/>
            <a:ahLst/>
            <a:cxnLst/>
            <a:rect l="l" t="t" r="r" b="b"/>
            <a:pathLst>
              <a:path w="272415" h="165100">
                <a:moveTo>
                  <a:pt x="0" y="164637"/>
                </a:moveTo>
                <a:lnTo>
                  <a:pt x="272127" y="164637"/>
                </a:lnTo>
                <a:lnTo>
                  <a:pt x="272127" y="0"/>
                </a:lnTo>
                <a:lnTo>
                  <a:pt x="0" y="0"/>
                </a:lnTo>
                <a:lnTo>
                  <a:pt x="0" y="1646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72199" y="3809914"/>
            <a:ext cx="272415" cy="165100"/>
          </a:xfrm>
          <a:custGeom>
            <a:avLst/>
            <a:gdLst/>
            <a:ahLst/>
            <a:cxnLst/>
            <a:rect l="l" t="t" r="r" b="b"/>
            <a:pathLst>
              <a:path w="272415" h="165100">
                <a:moveTo>
                  <a:pt x="0" y="0"/>
                </a:moveTo>
                <a:lnTo>
                  <a:pt x="272128" y="0"/>
                </a:lnTo>
                <a:lnTo>
                  <a:pt x="272128" y="164638"/>
                </a:lnTo>
                <a:lnTo>
                  <a:pt x="0" y="1646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051016" y="3611190"/>
            <a:ext cx="1129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onstantia" panose="02030602050306030303"/>
                <a:cs typeface="Constantia" panose="02030602050306030303"/>
              </a:rPr>
              <a:t>I/O</a:t>
            </a:r>
            <a:r>
              <a:rPr sz="3450" b="1" spc="135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模块</a:t>
            </a:r>
            <a:endParaRPr sz="3450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584700" y="2882900"/>
            <a:ext cx="1498600" cy="850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78268" y="2926685"/>
            <a:ext cx="1328420" cy="669290"/>
          </a:xfrm>
          <a:custGeom>
            <a:avLst/>
            <a:gdLst/>
            <a:ahLst/>
            <a:cxnLst/>
            <a:rect l="l" t="t" r="r" b="b"/>
            <a:pathLst>
              <a:path w="1328420" h="669289">
                <a:moveTo>
                  <a:pt x="35055" y="0"/>
                </a:moveTo>
                <a:lnTo>
                  <a:pt x="18754" y="43145"/>
                </a:lnTo>
                <a:lnTo>
                  <a:pt x="5914" y="85684"/>
                </a:lnTo>
                <a:lnTo>
                  <a:pt x="0" y="127006"/>
                </a:lnTo>
                <a:lnTo>
                  <a:pt x="4472" y="166505"/>
                </a:lnTo>
                <a:lnTo>
                  <a:pt x="22793" y="203572"/>
                </a:lnTo>
                <a:lnTo>
                  <a:pt x="58426" y="237600"/>
                </a:lnTo>
                <a:lnTo>
                  <a:pt x="119928" y="268436"/>
                </a:lnTo>
                <a:lnTo>
                  <a:pt x="158704" y="281289"/>
                </a:lnTo>
                <a:lnTo>
                  <a:pt x="202009" y="293089"/>
                </a:lnTo>
                <a:lnTo>
                  <a:pt x="249231" y="304331"/>
                </a:lnTo>
                <a:lnTo>
                  <a:pt x="299753" y="315507"/>
                </a:lnTo>
                <a:lnTo>
                  <a:pt x="352962" y="327110"/>
                </a:lnTo>
                <a:lnTo>
                  <a:pt x="408242" y="339634"/>
                </a:lnTo>
                <a:lnTo>
                  <a:pt x="464981" y="353572"/>
                </a:lnTo>
                <a:lnTo>
                  <a:pt x="522561" y="369418"/>
                </a:lnTo>
                <a:lnTo>
                  <a:pt x="580370" y="387664"/>
                </a:lnTo>
                <a:lnTo>
                  <a:pt x="620700" y="401522"/>
                </a:lnTo>
                <a:lnTo>
                  <a:pt x="662270" y="416103"/>
                </a:lnTo>
                <a:lnTo>
                  <a:pt x="704999" y="431356"/>
                </a:lnTo>
                <a:lnTo>
                  <a:pt x="748803" y="447235"/>
                </a:lnTo>
                <a:lnTo>
                  <a:pt x="793600" y="463690"/>
                </a:lnTo>
                <a:lnTo>
                  <a:pt x="839307" y="480675"/>
                </a:lnTo>
                <a:lnTo>
                  <a:pt x="885842" y="498140"/>
                </a:lnTo>
                <a:lnTo>
                  <a:pt x="933121" y="516038"/>
                </a:lnTo>
                <a:lnTo>
                  <a:pt x="981062" y="534321"/>
                </a:lnTo>
                <a:lnTo>
                  <a:pt x="1029582" y="552940"/>
                </a:lnTo>
                <a:lnTo>
                  <a:pt x="1078598" y="571848"/>
                </a:lnTo>
                <a:lnTo>
                  <a:pt x="1128028" y="590996"/>
                </a:lnTo>
                <a:lnTo>
                  <a:pt x="1177789" y="610337"/>
                </a:lnTo>
                <a:lnTo>
                  <a:pt x="1227799" y="629822"/>
                </a:lnTo>
                <a:lnTo>
                  <a:pt x="1277973" y="649403"/>
                </a:lnTo>
                <a:lnTo>
                  <a:pt x="1328231" y="669033"/>
                </a:lnTo>
              </a:path>
            </a:pathLst>
          </a:custGeom>
          <a:ln w="38100">
            <a:solidFill>
              <a:srgbClr val="0B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34100" y="2628900"/>
            <a:ext cx="393700" cy="1016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25731" y="2682833"/>
            <a:ext cx="209550" cy="844550"/>
          </a:xfrm>
          <a:custGeom>
            <a:avLst/>
            <a:gdLst/>
            <a:ahLst/>
            <a:cxnLst/>
            <a:rect l="l" t="t" r="r" b="b"/>
            <a:pathLst>
              <a:path w="209550" h="844550">
                <a:moveTo>
                  <a:pt x="56125" y="0"/>
                </a:moveTo>
                <a:lnTo>
                  <a:pt x="95760" y="34224"/>
                </a:lnTo>
                <a:lnTo>
                  <a:pt x="132975" y="69260"/>
                </a:lnTo>
                <a:lnTo>
                  <a:pt x="165346" y="105919"/>
                </a:lnTo>
                <a:lnTo>
                  <a:pt x="190454" y="145013"/>
                </a:lnTo>
                <a:lnTo>
                  <a:pt x="205877" y="187353"/>
                </a:lnTo>
                <a:lnTo>
                  <a:pt x="209194" y="233752"/>
                </a:lnTo>
                <a:lnTo>
                  <a:pt x="199976" y="272610"/>
                </a:lnTo>
                <a:lnTo>
                  <a:pt x="179829" y="315322"/>
                </a:lnTo>
                <a:lnTo>
                  <a:pt x="152042" y="360673"/>
                </a:lnTo>
                <a:lnTo>
                  <a:pt x="119904" y="407444"/>
                </a:lnTo>
                <a:lnTo>
                  <a:pt x="86702" y="454417"/>
                </a:lnTo>
                <a:lnTo>
                  <a:pt x="55726" y="500377"/>
                </a:lnTo>
                <a:lnTo>
                  <a:pt x="30265" y="544104"/>
                </a:lnTo>
                <a:lnTo>
                  <a:pt x="13606" y="584381"/>
                </a:lnTo>
                <a:lnTo>
                  <a:pt x="1700" y="642871"/>
                </a:lnTo>
                <a:lnTo>
                  <a:pt x="0" y="696998"/>
                </a:lnTo>
                <a:lnTo>
                  <a:pt x="5952" y="747852"/>
                </a:lnTo>
                <a:lnTo>
                  <a:pt x="17007" y="796525"/>
                </a:lnTo>
                <a:lnTo>
                  <a:pt x="30613" y="844107"/>
                </a:lnTo>
              </a:path>
            </a:pathLst>
          </a:custGeom>
          <a:ln w="38100">
            <a:solidFill>
              <a:srgbClr val="0B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15100" y="2641600"/>
            <a:ext cx="863600" cy="1016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14135" y="2682833"/>
            <a:ext cx="668655" cy="856615"/>
          </a:xfrm>
          <a:custGeom>
            <a:avLst/>
            <a:gdLst/>
            <a:ahLst/>
            <a:cxnLst/>
            <a:rect l="l" t="t" r="r" b="b"/>
            <a:pathLst>
              <a:path w="668654" h="856614">
                <a:moveTo>
                  <a:pt x="654378" y="0"/>
                </a:moveTo>
                <a:lnTo>
                  <a:pt x="661482" y="49570"/>
                </a:lnTo>
                <a:lnTo>
                  <a:pt x="666810" y="98316"/>
                </a:lnTo>
                <a:lnTo>
                  <a:pt x="668587" y="145411"/>
                </a:lnTo>
                <a:lnTo>
                  <a:pt x="665034" y="190030"/>
                </a:lnTo>
                <a:lnTo>
                  <a:pt x="654378" y="231347"/>
                </a:lnTo>
                <a:lnTo>
                  <a:pt x="630703" y="275946"/>
                </a:lnTo>
                <a:lnTo>
                  <a:pt x="597412" y="314586"/>
                </a:lnTo>
                <a:lnTo>
                  <a:pt x="555600" y="352248"/>
                </a:lnTo>
                <a:lnTo>
                  <a:pt x="506363" y="393916"/>
                </a:lnTo>
                <a:lnTo>
                  <a:pt x="473204" y="420913"/>
                </a:lnTo>
                <a:lnTo>
                  <a:pt x="435048" y="449624"/>
                </a:lnTo>
                <a:lnTo>
                  <a:pt x="393735" y="479338"/>
                </a:lnTo>
                <a:lnTo>
                  <a:pt x="351104" y="509344"/>
                </a:lnTo>
                <a:lnTo>
                  <a:pt x="308996" y="538930"/>
                </a:lnTo>
                <a:lnTo>
                  <a:pt x="269250" y="567386"/>
                </a:lnTo>
                <a:lnTo>
                  <a:pt x="233706" y="594001"/>
                </a:lnTo>
                <a:lnTo>
                  <a:pt x="188585" y="628865"/>
                </a:lnTo>
                <a:lnTo>
                  <a:pt x="146019" y="662079"/>
                </a:lnTo>
                <a:lnTo>
                  <a:pt x="107317" y="693493"/>
                </a:lnTo>
                <a:lnTo>
                  <a:pt x="73788" y="722955"/>
                </a:lnTo>
                <a:lnTo>
                  <a:pt x="46741" y="750317"/>
                </a:lnTo>
                <a:lnTo>
                  <a:pt x="23553" y="780994"/>
                </a:lnTo>
                <a:lnTo>
                  <a:pt x="3469" y="832969"/>
                </a:lnTo>
                <a:lnTo>
                  <a:pt x="0" y="856612"/>
                </a:lnTo>
              </a:path>
            </a:pathLst>
          </a:custGeom>
          <a:ln w="38100">
            <a:solidFill>
              <a:srgbClr val="0B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00" y="2959100"/>
            <a:ext cx="1524000" cy="762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49114" y="3007969"/>
            <a:ext cx="1326515" cy="588010"/>
          </a:xfrm>
          <a:custGeom>
            <a:avLst/>
            <a:gdLst/>
            <a:ahLst/>
            <a:cxnLst/>
            <a:rect l="l" t="t" r="r" b="b"/>
            <a:pathLst>
              <a:path w="1326515" h="588010">
                <a:moveTo>
                  <a:pt x="1308755" y="0"/>
                </a:moveTo>
                <a:lnTo>
                  <a:pt x="1318294" y="35273"/>
                </a:lnTo>
                <a:lnTo>
                  <a:pt x="1324971" y="70492"/>
                </a:lnTo>
                <a:lnTo>
                  <a:pt x="1325925" y="105602"/>
                </a:lnTo>
                <a:lnTo>
                  <a:pt x="1318293" y="140547"/>
                </a:lnTo>
                <a:lnTo>
                  <a:pt x="1299215" y="175274"/>
                </a:lnTo>
                <a:lnTo>
                  <a:pt x="1265829" y="209728"/>
                </a:lnTo>
                <a:lnTo>
                  <a:pt x="1215272" y="243853"/>
                </a:lnTo>
                <a:lnTo>
                  <a:pt x="1150280" y="274566"/>
                </a:lnTo>
                <a:lnTo>
                  <a:pt x="1109650" y="290505"/>
                </a:lnTo>
                <a:lnTo>
                  <a:pt x="1064641" y="306672"/>
                </a:lnTo>
                <a:lnTo>
                  <a:pt x="1016033" y="322950"/>
                </a:lnTo>
                <a:lnTo>
                  <a:pt x="964608" y="339218"/>
                </a:lnTo>
                <a:lnTo>
                  <a:pt x="911148" y="355358"/>
                </a:lnTo>
                <a:lnTo>
                  <a:pt x="856435" y="371251"/>
                </a:lnTo>
                <a:lnTo>
                  <a:pt x="801251" y="386777"/>
                </a:lnTo>
                <a:lnTo>
                  <a:pt x="746376" y="401818"/>
                </a:lnTo>
                <a:lnTo>
                  <a:pt x="692593" y="416254"/>
                </a:lnTo>
                <a:lnTo>
                  <a:pt x="640683" y="429967"/>
                </a:lnTo>
                <a:lnTo>
                  <a:pt x="591429" y="442837"/>
                </a:lnTo>
                <a:lnTo>
                  <a:pt x="545611" y="454745"/>
                </a:lnTo>
                <a:lnTo>
                  <a:pt x="504011" y="465573"/>
                </a:lnTo>
                <a:lnTo>
                  <a:pt x="396119" y="492427"/>
                </a:lnTo>
                <a:lnTo>
                  <a:pt x="335705" y="504039"/>
                </a:lnTo>
                <a:lnTo>
                  <a:pt x="284331" y="511568"/>
                </a:lnTo>
                <a:lnTo>
                  <a:pt x="240156" y="516545"/>
                </a:lnTo>
                <a:lnTo>
                  <a:pt x="201341" y="520501"/>
                </a:lnTo>
                <a:lnTo>
                  <a:pt x="166047" y="524967"/>
                </a:lnTo>
                <a:lnTo>
                  <a:pt x="132433" y="531475"/>
                </a:lnTo>
                <a:lnTo>
                  <a:pt x="82710" y="545543"/>
                </a:lnTo>
                <a:lnTo>
                  <a:pt x="47228" y="559612"/>
                </a:lnTo>
                <a:lnTo>
                  <a:pt x="21240" y="573680"/>
                </a:lnTo>
                <a:lnTo>
                  <a:pt x="0" y="587749"/>
                </a:lnTo>
              </a:path>
            </a:pathLst>
          </a:custGeom>
          <a:ln w="38100">
            <a:solidFill>
              <a:srgbClr val="0B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99200" y="4064000"/>
            <a:ext cx="381000" cy="508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86007" y="4109548"/>
            <a:ext cx="202144" cy="33731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86007" y="4109548"/>
            <a:ext cx="202565" cy="337820"/>
          </a:xfrm>
          <a:custGeom>
            <a:avLst/>
            <a:gdLst/>
            <a:ahLst/>
            <a:cxnLst/>
            <a:rect l="l" t="t" r="r" b="b"/>
            <a:pathLst>
              <a:path w="202565" h="337820">
                <a:moveTo>
                  <a:pt x="0" y="101072"/>
                </a:moveTo>
                <a:lnTo>
                  <a:pt x="101072" y="0"/>
                </a:lnTo>
                <a:lnTo>
                  <a:pt x="202144" y="101072"/>
                </a:lnTo>
                <a:lnTo>
                  <a:pt x="151607" y="101072"/>
                </a:lnTo>
                <a:lnTo>
                  <a:pt x="151607" y="236243"/>
                </a:lnTo>
                <a:lnTo>
                  <a:pt x="202144" y="236243"/>
                </a:lnTo>
                <a:lnTo>
                  <a:pt x="101072" y="337315"/>
                </a:lnTo>
                <a:lnTo>
                  <a:pt x="0" y="236243"/>
                </a:lnTo>
                <a:lnTo>
                  <a:pt x="50536" y="236243"/>
                </a:lnTo>
                <a:lnTo>
                  <a:pt x="50536" y="101072"/>
                </a:lnTo>
                <a:lnTo>
                  <a:pt x="0" y="101072"/>
                </a:lnTo>
                <a:close/>
              </a:path>
            </a:pathLst>
          </a:custGeom>
          <a:ln w="12700">
            <a:solidFill>
              <a:srgbClr val="039A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88000" y="4635500"/>
            <a:ext cx="368300" cy="673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79310" y="4683216"/>
            <a:ext cx="182172" cy="5082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79310" y="4683216"/>
            <a:ext cx="182245" cy="508634"/>
          </a:xfrm>
          <a:custGeom>
            <a:avLst/>
            <a:gdLst/>
            <a:ahLst/>
            <a:cxnLst/>
            <a:rect l="l" t="t" r="r" b="b"/>
            <a:pathLst>
              <a:path w="182245" h="508635">
                <a:moveTo>
                  <a:pt x="0" y="91085"/>
                </a:moveTo>
                <a:lnTo>
                  <a:pt x="91086" y="0"/>
                </a:lnTo>
                <a:lnTo>
                  <a:pt x="182172" y="91085"/>
                </a:lnTo>
                <a:lnTo>
                  <a:pt x="136629" y="91085"/>
                </a:lnTo>
                <a:lnTo>
                  <a:pt x="136629" y="417189"/>
                </a:lnTo>
                <a:lnTo>
                  <a:pt x="182172" y="417189"/>
                </a:lnTo>
                <a:lnTo>
                  <a:pt x="91086" y="508275"/>
                </a:lnTo>
                <a:lnTo>
                  <a:pt x="0" y="417189"/>
                </a:lnTo>
                <a:lnTo>
                  <a:pt x="45543" y="417189"/>
                </a:lnTo>
                <a:lnTo>
                  <a:pt x="45543" y="91085"/>
                </a:lnTo>
                <a:lnTo>
                  <a:pt x="0" y="91085"/>
                </a:lnTo>
                <a:close/>
              </a:path>
            </a:pathLst>
          </a:custGeom>
          <a:ln w="12700">
            <a:solidFill>
              <a:srgbClr val="039A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66000" y="4635500"/>
            <a:ext cx="355600" cy="8255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53066" y="4683216"/>
            <a:ext cx="177907" cy="6523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53066" y="4683216"/>
            <a:ext cx="178435" cy="652780"/>
          </a:xfrm>
          <a:custGeom>
            <a:avLst/>
            <a:gdLst/>
            <a:ahLst/>
            <a:cxnLst/>
            <a:rect l="l" t="t" r="r" b="b"/>
            <a:pathLst>
              <a:path w="178434" h="652779">
                <a:moveTo>
                  <a:pt x="0" y="88954"/>
                </a:moveTo>
                <a:lnTo>
                  <a:pt x="88954" y="0"/>
                </a:lnTo>
                <a:lnTo>
                  <a:pt x="177908" y="88954"/>
                </a:lnTo>
                <a:lnTo>
                  <a:pt x="133430" y="88954"/>
                </a:lnTo>
                <a:lnTo>
                  <a:pt x="133430" y="563444"/>
                </a:lnTo>
                <a:lnTo>
                  <a:pt x="177908" y="563444"/>
                </a:lnTo>
                <a:lnTo>
                  <a:pt x="88954" y="652398"/>
                </a:lnTo>
                <a:lnTo>
                  <a:pt x="0" y="563444"/>
                </a:lnTo>
                <a:lnTo>
                  <a:pt x="44477" y="563444"/>
                </a:lnTo>
                <a:lnTo>
                  <a:pt x="44477" y="88954"/>
                </a:lnTo>
                <a:lnTo>
                  <a:pt x="0" y="88954"/>
                </a:lnTo>
                <a:close/>
              </a:path>
            </a:pathLst>
          </a:custGeom>
          <a:ln w="12700">
            <a:solidFill>
              <a:srgbClr val="039A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784203"/>
            <a:ext cx="4470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存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储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程序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734808"/>
            <a:ext cx="7980680" cy="401447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469265" marR="235585" indent="-457200">
              <a:lnSpc>
                <a:spcPct val="102000"/>
              </a:lnSpc>
              <a:spcBef>
                <a:spcPts val="3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冯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·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诺伊曼等人在</a:t>
            </a:r>
            <a:r>
              <a:rPr sz="28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1946</a:t>
            </a:r>
            <a:r>
              <a:rPr sz="2800" b="1" spc="8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年总结并明确提出，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被称为冯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·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诺伊曼计算机模型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ct val="100000"/>
              </a:lnSpc>
              <a:spcBef>
                <a:spcPts val="66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存储程序计算机在体系结构上主要特点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>
              <a:lnSpc>
                <a:spcPct val="100000"/>
              </a:lnSpc>
              <a:spcBef>
                <a:spcPts val="6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以运算单元为中心，控制流由指令流产生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>
              <a:lnSpc>
                <a:spcPct val="100000"/>
              </a:lnSpc>
              <a:spcBef>
                <a:spcPts val="7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采用存储程序原理，面向主存组织数据流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>
              <a:lnSpc>
                <a:spcPct val="100000"/>
              </a:lnSpc>
              <a:spcBef>
                <a:spcPts val="6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主存是按地址访问、线性编址的空间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>
              <a:lnSpc>
                <a:spcPct val="100000"/>
              </a:lnSpc>
              <a:spcBef>
                <a:spcPts val="7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指令由操作码和地址码组成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>
              <a:lnSpc>
                <a:spcPct val="100000"/>
              </a:lnSpc>
              <a:spcBef>
                <a:spcPts val="6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数据以二进制编码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48472" y="3344068"/>
            <a:ext cx="1482725" cy="741680"/>
          </a:xfrm>
          <a:custGeom>
            <a:avLst/>
            <a:gdLst/>
            <a:ahLst/>
            <a:cxnLst/>
            <a:rect l="l" t="t" r="r" b="b"/>
            <a:pathLst>
              <a:path w="1482725" h="741679">
                <a:moveTo>
                  <a:pt x="0" y="0"/>
                </a:moveTo>
                <a:lnTo>
                  <a:pt x="1482725" y="0"/>
                </a:lnTo>
                <a:lnTo>
                  <a:pt x="1482725" y="741363"/>
                </a:lnTo>
                <a:lnTo>
                  <a:pt x="0" y="7413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70972" y="3344068"/>
            <a:ext cx="1482725" cy="7416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355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输出设备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972" y="3344068"/>
            <a:ext cx="1481455" cy="7416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355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输入设备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8472" y="1862932"/>
            <a:ext cx="1482725" cy="7416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716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395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控制器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02284" y="2347118"/>
            <a:ext cx="1113155" cy="1008380"/>
          </a:xfrm>
          <a:custGeom>
            <a:avLst/>
            <a:gdLst/>
            <a:ahLst/>
            <a:cxnLst/>
            <a:rect l="l" t="t" r="r" b="b"/>
            <a:pathLst>
              <a:path w="1113154" h="1008379">
                <a:moveTo>
                  <a:pt x="16341" y="840732"/>
                </a:moveTo>
                <a:lnTo>
                  <a:pt x="4902" y="840732"/>
                </a:lnTo>
                <a:lnTo>
                  <a:pt x="0" y="845630"/>
                </a:lnTo>
                <a:lnTo>
                  <a:pt x="0" y="1003165"/>
                </a:lnTo>
                <a:lnTo>
                  <a:pt x="4902" y="1008063"/>
                </a:lnTo>
                <a:lnTo>
                  <a:pt x="16341" y="1008063"/>
                </a:lnTo>
                <a:lnTo>
                  <a:pt x="21244" y="1003165"/>
                </a:lnTo>
                <a:lnTo>
                  <a:pt x="21244" y="845630"/>
                </a:lnTo>
                <a:lnTo>
                  <a:pt x="16341" y="840732"/>
                </a:lnTo>
                <a:close/>
              </a:path>
              <a:path w="1113154" h="1008379">
                <a:moveTo>
                  <a:pt x="16341" y="590146"/>
                </a:moveTo>
                <a:lnTo>
                  <a:pt x="4902" y="590146"/>
                </a:lnTo>
                <a:lnTo>
                  <a:pt x="0" y="595043"/>
                </a:lnTo>
                <a:lnTo>
                  <a:pt x="0" y="752577"/>
                </a:lnTo>
                <a:lnTo>
                  <a:pt x="4902" y="757476"/>
                </a:lnTo>
                <a:lnTo>
                  <a:pt x="16341" y="757476"/>
                </a:lnTo>
                <a:lnTo>
                  <a:pt x="21244" y="752577"/>
                </a:lnTo>
                <a:lnTo>
                  <a:pt x="21244" y="595043"/>
                </a:lnTo>
                <a:lnTo>
                  <a:pt x="16341" y="590146"/>
                </a:lnTo>
                <a:close/>
              </a:path>
              <a:path w="1113154" h="1008379">
                <a:moveTo>
                  <a:pt x="16341" y="339558"/>
                </a:moveTo>
                <a:lnTo>
                  <a:pt x="4902" y="339558"/>
                </a:lnTo>
                <a:lnTo>
                  <a:pt x="0" y="344455"/>
                </a:lnTo>
                <a:lnTo>
                  <a:pt x="0" y="501991"/>
                </a:lnTo>
                <a:lnTo>
                  <a:pt x="4902" y="506888"/>
                </a:lnTo>
                <a:lnTo>
                  <a:pt x="16341" y="506888"/>
                </a:lnTo>
                <a:lnTo>
                  <a:pt x="21244" y="501991"/>
                </a:lnTo>
                <a:lnTo>
                  <a:pt x="21244" y="344455"/>
                </a:lnTo>
                <a:lnTo>
                  <a:pt x="16341" y="339558"/>
                </a:lnTo>
                <a:close/>
              </a:path>
              <a:path w="1113154" h="1008379">
                <a:moveTo>
                  <a:pt x="16341" y="88971"/>
                </a:moveTo>
                <a:lnTo>
                  <a:pt x="4902" y="88971"/>
                </a:lnTo>
                <a:lnTo>
                  <a:pt x="0" y="93051"/>
                </a:lnTo>
                <a:lnTo>
                  <a:pt x="0" y="251404"/>
                </a:lnTo>
                <a:lnTo>
                  <a:pt x="4902" y="255484"/>
                </a:lnTo>
                <a:lnTo>
                  <a:pt x="16341" y="255484"/>
                </a:lnTo>
                <a:lnTo>
                  <a:pt x="21244" y="251404"/>
                </a:lnTo>
                <a:lnTo>
                  <a:pt x="21244" y="93051"/>
                </a:lnTo>
                <a:lnTo>
                  <a:pt x="16341" y="88971"/>
                </a:lnTo>
                <a:close/>
              </a:path>
              <a:path w="1113154" h="1008379">
                <a:moveTo>
                  <a:pt x="178936" y="0"/>
                </a:moveTo>
                <a:lnTo>
                  <a:pt x="21244" y="0"/>
                </a:lnTo>
                <a:lnTo>
                  <a:pt x="16341" y="4897"/>
                </a:lnTo>
                <a:lnTo>
                  <a:pt x="16341" y="16324"/>
                </a:lnTo>
                <a:lnTo>
                  <a:pt x="21244" y="21222"/>
                </a:lnTo>
                <a:lnTo>
                  <a:pt x="178936" y="21222"/>
                </a:lnTo>
                <a:lnTo>
                  <a:pt x="183838" y="16324"/>
                </a:lnTo>
                <a:lnTo>
                  <a:pt x="183838" y="4897"/>
                </a:lnTo>
                <a:lnTo>
                  <a:pt x="178936" y="0"/>
                </a:lnTo>
                <a:close/>
              </a:path>
              <a:path w="1113154" h="1008379">
                <a:moveTo>
                  <a:pt x="429774" y="0"/>
                </a:moveTo>
                <a:lnTo>
                  <a:pt x="272082" y="0"/>
                </a:lnTo>
                <a:lnTo>
                  <a:pt x="267178" y="4897"/>
                </a:lnTo>
                <a:lnTo>
                  <a:pt x="267178" y="16324"/>
                </a:lnTo>
                <a:lnTo>
                  <a:pt x="272082" y="21222"/>
                </a:lnTo>
                <a:lnTo>
                  <a:pt x="429774" y="21222"/>
                </a:lnTo>
                <a:lnTo>
                  <a:pt x="434676" y="16324"/>
                </a:lnTo>
                <a:lnTo>
                  <a:pt x="434676" y="4897"/>
                </a:lnTo>
                <a:lnTo>
                  <a:pt x="429774" y="0"/>
                </a:lnTo>
                <a:close/>
              </a:path>
              <a:path w="1113154" h="1008379">
                <a:moveTo>
                  <a:pt x="680612" y="0"/>
                </a:moveTo>
                <a:lnTo>
                  <a:pt x="522919" y="0"/>
                </a:lnTo>
                <a:lnTo>
                  <a:pt x="518016" y="4897"/>
                </a:lnTo>
                <a:lnTo>
                  <a:pt x="518016" y="16324"/>
                </a:lnTo>
                <a:lnTo>
                  <a:pt x="522919" y="21222"/>
                </a:lnTo>
                <a:lnTo>
                  <a:pt x="680612" y="21222"/>
                </a:lnTo>
                <a:lnTo>
                  <a:pt x="685514" y="16324"/>
                </a:lnTo>
                <a:lnTo>
                  <a:pt x="685514" y="4897"/>
                </a:lnTo>
                <a:lnTo>
                  <a:pt x="680612" y="0"/>
                </a:lnTo>
                <a:close/>
              </a:path>
              <a:path w="1113154" h="1008379">
                <a:moveTo>
                  <a:pt x="931449" y="0"/>
                </a:moveTo>
                <a:lnTo>
                  <a:pt x="773757" y="0"/>
                </a:lnTo>
                <a:lnTo>
                  <a:pt x="768854" y="4897"/>
                </a:lnTo>
                <a:lnTo>
                  <a:pt x="768854" y="16324"/>
                </a:lnTo>
                <a:lnTo>
                  <a:pt x="773757" y="21222"/>
                </a:lnTo>
                <a:lnTo>
                  <a:pt x="931449" y="21222"/>
                </a:lnTo>
                <a:lnTo>
                  <a:pt x="936351" y="16324"/>
                </a:lnTo>
                <a:lnTo>
                  <a:pt x="936351" y="4897"/>
                </a:lnTo>
                <a:lnTo>
                  <a:pt x="931449" y="0"/>
                </a:lnTo>
                <a:close/>
              </a:path>
              <a:path w="1113154" h="1008379">
                <a:moveTo>
                  <a:pt x="1107935" y="0"/>
                </a:moveTo>
                <a:lnTo>
                  <a:pt x="1024595" y="0"/>
                </a:lnTo>
                <a:lnTo>
                  <a:pt x="1020509" y="4897"/>
                </a:lnTo>
                <a:lnTo>
                  <a:pt x="1020509" y="16324"/>
                </a:lnTo>
                <a:lnTo>
                  <a:pt x="1024595" y="21222"/>
                </a:lnTo>
                <a:lnTo>
                  <a:pt x="1107935" y="21222"/>
                </a:lnTo>
                <a:lnTo>
                  <a:pt x="1112837" y="16324"/>
                </a:lnTo>
                <a:lnTo>
                  <a:pt x="1112837" y="4897"/>
                </a:lnTo>
                <a:lnTo>
                  <a:pt x="1107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2284" y="3187851"/>
            <a:ext cx="21590" cy="167640"/>
          </a:xfrm>
          <a:custGeom>
            <a:avLst/>
            <a:gdLst/>
            <a:ahLst/>
            <a:cxnLst/>
            <a:rect l="l" t="t" r="r" b="b"/>
            <a:pathLst>
              <a:path w="21589" h="167639">
                <a:moveTo>
                  <a:pt x="0" y="156719"/>
                </a:move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lnTo>
                  <a:pt x="16341" y="0"/>
                </a:lnTo>
                <a:lnTo>
                  <a:pt x="21243" y="4897"/>
                </a:lnTo>
                <a:lnTo>
                  <a:pt x="21243" y="10611"/>
                </a:lnTo>
                <a:lnTo>
                  <a:pt x="21243" y="156719"/>
                </a:lnTo>
                <a:lnTo>
                  <a:pt x="21243" y="162433"/>
                </a:lnTo>
                <a:lnTo>
                  <a:pt x="16341" y="167330"/>
                </a:lnTo>
                <a:lnTo>
                  <a:pt x="10621" y="167330"/>
                </a:lnTo>
                <a:lnTo>
                  <a:pt x="4902" y="167330"/>
                </a:lnTo>
                <a:lnTo>
                  <a:pt x="0" y="162433"/>
                </a:lnTo>
                <a:lnTo>
                  <a:pt x="0" y="1567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2284" y="2937264"/>
            <a:ext cx="21590" cy="167640"/>
          </a:xfrm>
          <a:custGeom>
            <a:avLst/>
            <a:gdLst/>
            <a:ahLst/>
            <a:cxnLst/>
            <a:rect l="l" t="t" r="r" b="b"/>
            <a:pathLst>
              <a:path w="21589" h="167639">
                <a:moveTo>
                  <a:pt x="0" y="156719"/>
                </a:move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lnTo>
                  <a:pt x="16341" y="0"/>
                </a:lnTo>
                <a:lnTo>
                  <a:pt x="21243" y="4897"/>
                </a:lnTo>
                <a:lnTo>
                  <a:pt x="21243" y="10611"/>
                </a:lnTo>
                <a:lnTo>
                  <a:pt x="21243" y="156719"/>
                </a:lnTo>
                <a:lnTo>
                  <a:pt x="21243" y="162432"/>
                </a:lnTo>
                <a:lnTo>
                  <a:pt x="16341" y="167330"/>
                </a:lnTo>
                <a:lnTo>
                  <a:pt x="10621" y="167330"/>
                </a:lnTo>
                <a:lnTo>
                  <a:pt x="4902" y="167330"/>
                </a:lnTo>
                <a:lnTo>
                  <a:pt x="0" y="162432"/>
                </a:lnTo>
                <a:lnTo>
                  <a:pt x="0" y="1567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02284" y="2686676"/>
            <a:ext cx="21590" cy="167640"/>
          </a:xfrm>
          <a:custGeom>
            <a:avLst/>
            <a:gdLst/>
            <a:ahLst/>
            <a:cxnLst/>
            <a:rect l="l" t="t" r="r" b="b"/>
            <a:pathLst>
              <a:path w="21589" h="167639">
                <a:moveTo>
                  <a:pt x="0" y="156719"/>
                </a:move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lnTo>
                  <a:pt x="16341" y="0"/>
                </a:lnTo>
                <a:lnTo>
                  <a:pt x="21243" y="4897"/>
                </a:lnTo>
                <a:lnTo>
                  <a:pt x="21243" y="10611"/>
                </a:lnTo>
                <a:lnTo>
                  <a:pt x="21243" y="156719"/>
                </a:lnTo>
                <a:lnTo>
                  <a:pt x="21243" y="162432"/>
                </a:lnTo>
                <a:lnTo>
                  <a:pt x="16341" y="167330"/>
                </a:lnTo>
                <a:lnTo>
                  <a:pt x="10621" y="167330"/>
                </a:lnTo>
                <a:lnTo>
                  <a:pt x="4902" y="167330"/>
                </a:lnTo>
                <a:lnTo>
                  <a:pt x="0" y="162432"/>
                </a:lnTo>
                <a:lnTo>
                  <a:pt x="0" y="1567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02284" y="2436089"/>
            <a:ext cx="21590" cy="167005"/>
          </a:xfrm>
          <a:custGeom>
            <a:avLst/>
            <a:gdLst/>
            <a:ahLst/>
            <a:cxnLst/>
            <a:rect l="l" t="t" r="r" b="b"/>
            <a:pathLst>
              <a:path w="21589" h="167005">
                <a:moveTo>
                  <a:pt x="0" y="156719"/>
                </a:moveTo>
                <a:lnTo>
                  <a:pt x="0" y="9794"/>
                </a:lnTo>
                <a:lnTo>
                  <a:pt x="0" y="4081"/>
                </a:lnTo>
                <a:lnTo>
                  <a:pt x="4902" y="0"/>
                </a:lnTo>
                <a:lnTo>
                  <a:pt x="10621" y="0"/>
                </a:lnTo>
                <a:lnTo>
                  <a:pt x="16341" y="0"/>
                </a:lnTo>
                <a:lnTo>
                  <a:pt x="21243" y="4081"/>
                </a:lnTo>
                <a:lnTo>
                  <a:pt x="21243" y="9794"/>
                </a:lnTo>
                <a:lnTo>
                  <a:pt x="21243" y="156719"/>
                </a:lnTo>
                <a:lnTo>
                  <a:pt x="21243" y="162432"/>
                </a:lnTo>
                <a:lnTo>
                  <a:pt x="16341" y="166514"/>
                </a:lnTo>
                <a:lnTo>
                  <a:pt x="10621" y="166514"/>
                </a:lnTo>
                <a:lnTo>
                  <a:pt x="4902" y="166514"/>
                </a:lnTo>
                <a:lnTo>
                  <a:pt x="0" y="162432"/>
                </a:lnTo>
                <a:lnTo>
                  <a:pt x="0" y="1567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8625" y="2347118"/>
            <a:ext cx="167640" cy="21590"/>
          </a:xfrm>
          <a:custGeom>
            <a:avLst/>
            <a:gdLst/>
            <a:ahLst/>
            <a:cxnLst/>
            <a:rect l="l" t="t" r="r" b="b"/>
            <a:pathLst>
              <a:path w="167639" h="21589">
                <a:moveTo>
                  <a:pt x="10621" y="0"/>
                </a:moveTo>
                <a:lnTo>
                  <a:pt x="156875" y="0"/>
                </a:lnTo>
                <a:lnTo>
                  <a:pt x="162595" y="0"/>
                </a:lnTo>
                <a:lnTo>
                  <a:pt x="167497" y="4897"/>
                </a:lnTo>
                <a:lnTo>
                  <a:pt x="167497" y="10611"/>
                </a:lnTo>
                <a:lnTo>
                  <a:pt x="167497" y="16324"/>
                </a:lnTo>
                <a:lnTo>
                  <a:pt x="162595" y="21222"/>
                </a:lnTo>
                <a:lnTo>
                  <a:pt x="156875" y="21222"/>
                </a:lnTo>
                <a:lnTo>
                  <a:pt x="10621" y="21222"/>
                </a:lnTo>
                <a:lnTo>
                  <a:pt x="4902" y="21222"/>
                </a:lnTo>
                <a:lnTo>
                  <a:pt x="0" y="16324"/>
                </a:ln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9463" y="2347118"/>
            <a:ext cx="167640" cy="21590"/>
          </a:xfrm>
          <a:custGeom>
            <a:avLst/>
            <a:gdLst/>
            <a:ahLst/>
            <a:cxnLst/>
            <a:rect l="l" t="t" r="r" b="b"/>
            <a:pathLst>
              <a:path w="167639" h="21589">
                <a:moveTo>
                  <a:pt x="10621" y="0"/>
                </a:moveTo>
                <a:lnTo>
                  <a:pt x="156875" y="0"/>
                </a:lnTo>
                <a:lnTo>
                  <a:pt x="162595" y="0"/>
                </a:lnTo>
                <a:lnTo>
                  <a:pt x="167497" y="4897"/>
                </a:lnTo>
                <a:lnTo>
                  <a:pt x="167497" y="10611"/>
                </a:lnTo>
                <a:lnTo>
                  <a:pt x="167497" y="16324"/>
                </a:lnTo>
                <a:lnTo>
                  <a:pt x="162595" y="21222"/>
                </a:lnTo>
                <a:lnTo>
                  <a:pt x="156875" y="21222"/>
                </a:lnTo>
                <a:lnTo>
                  <a:pt x="10621" y="21222"/>
                </a:lnTo>
                <a:lnTo>
                  <a:pt x="4902" y="21222"/>
                </a:lnTo>
                <a:lnTo>
                  <a:pt x="0" y="16324"/>
                </a:ln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0301" y="2347118"/>
            <a:ext cx="167640" cy="21590"/>
          </a:xfrm>
          <a:custGeom>
            <a:avLst/>
            <a:gdLst/>
            <a:ahLst/>
            <a:cxnLst/>
            <a:rect l="l" t="t" r="r" b="b"/>
            <a:pathLst>
              <a:path w="167639" h="21589">
                <a:moveTo>
                  <a:pt x="10621" y="0"/>
                </a:moveTo>
                <a:lnTo>
                  <a:pt x="156875" y="0"/>
                </a:lnTo>
                <a:lnTo>
                  <a:pt x="162595" y="0"/>
                </a:lnTo>
                <a:lnTo>
                  <a:pt x="167497" y="4897"/>
                </a:lnTo>
                <a:lnTo>
                  <a:pt x="167497" y="10611"/>
                </a:lnTo>
                <a:lnTo>
                  <a:pt x="167497" y="16324"/>
                </a:lnTo>
                <a:lnTo>
                  <a:pt x="162595" y="21222"/>
                </a:lnTo>
                <a:lnTo>
                  <a:pt x="156875" y="21222"/>
                </a:lnTo>
                <a:lnTo>
                  <a:pt x="10621" y="21222"/>
                </a:lnTo>
                <a:lnTo>
                  <a:pt x="4902" y="21222"/>
                </a:lnTo>
                <a:lnTo>
                  <a:pt x="0" y="16324"/>
                </a:ln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71139" y="2347118"/>
            <a:ext cx="167640" cy="21590"/>
          </a:xfrm>
          <a:custGeom>
            <a:avLst/>
            <a:gdLst/>
            <a:ahLst/>
            <a:cxnLst/>
            <a:rect l="l" t="t" r="r" b="b"/>
            <a:pathLst>
              <a:path w="167639" h="21589">
                <a:moveTo>
                  <a:pt x="10621" y="0"/>
                </a:moveTo>
                <a:lnTo>
                  <a:pt x="156875" y="0"/>
                </a:lnTo>
                <a:lnTo>
                  <a:pt x="162595" y="0"/>
                </a:lnTo>
                <a:lnTo>
                  <a:pt x="167497" y="4897"/>
                </a:lnTo>
                <a:lnTo>
                  <a:pt x="167497" y="10611"/>
                </a:lnTo>
                <a:lnTo>
                  <a:pt x="167497" y="16324"/>
                </a:lnTo>
                <a:lnTo>
                  <a:pt x="162595" y="21222"/>
                </a:lnTo>
                <a:lnTo>
                  <a:pt x="156875" y="21222"/>
                </a:lnTo>
                <a:lnTo>
                  <a:pt x="10621" y="21222"/>
                </a:lnTo>
                <a:lnTo>
                  <a:pt x="4902" y="21222"/>
                </a:lnTo>
                <a:lnTo>
                  <a:pt x="0" y="16324"/>
                </a:ln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6443" y="2304257"/>
            <a:ext cx="232028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2397" y="2504282"/>
            <a:ext cx="346075" cy="2668905"/>
          </a:xfrm>
          <a:custGeom>
            <a:avLst/>
            <a:gdLst/>
            <a:ahLst/>
            <a:cxnLst/>
            <a:rect l="l" t="t" r="r" b="b"/>
            <a:pathLst>
              <a:path w="346075" h="2668904">
                <a:moveTo>
                  <a:pt x="346075" y="0"/>
                </a:moveTo>
                <a:lnTo>
                  <a:pt x="0" y="0"/>
                </a:lnTo>
                <a:lnTo>
                  <a:pt x="0" y="2668587"/>
                </a:lnTo>
                <a:lnTo>
                  <a:pt x="203200" y="2668587"/>
                </a:lnTo>
              </a:path>
            </a:pathLst>
          </a:custGeom>
          <a:ln w="20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91309" y="5120482"/>
            <a:ext cx="157480" cy="104775"/>
          </a:xfrm>
          <a:custGeom>
            <a:avLst/>
            <a:gdLst/>
            <a:ahLst/>
            <a:cxnLst/>
            <a:rect l="l" t="t" r="r" b="b"/>
            <a:pathLst>
              <a:path w="157479" h="104775">
                <a:moveTo>
                  <a:pt x="0" y="0"/>
                </a:moveTo>
                <a:lnTo>
                  <a:pt x="0" y="104775"/>
                </a:lnTo>
                <a:lnTo>
                  <a:pt x="157162" y="523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85022" y="2736057"/>
            <a:ext cx="19050" cy="619125"/>
          </a:xfrm>
          <a:custGeom>
            <a:avLst/>
            <a:gdLst/>
            <a:ahLst/>
            <a:cxnLst/>
            <a:rect l="l" t="t" r="r" b="b"/>
            <a:pathLst>
              <a:path w="19050" h="619125">
                <a:moveTo>
                  <a:pt x="14478" y="451462"/>
                </a:moveTo>
                <a:lnTo>
                  <a:pt x="3810" y="451462"/>
                </a:lnTo>
                <a:lnTo>
                  <a:pt x="0" y="456369"/>
                </a:lnTo>
                <a:lnTo>
                  <a:pt x="0" y="614217"/>
                </a:lnTo>
                <a:lnTo>
                  <a:pt x="3810" y="619125"/>
                </a:lnTo>
                <a:lnTo>
                  <a:pt x="14478" y="619125"/>
                </a:lnTo>
                <a:lnTo>
                  <a:pt x="19050" y="614217"/>
                </a:lnTo>
                <a:lnTo>
                  <a:pt x="19050" y="456369"/>
                </a:lnTo>
                <a:lnTo>
                  <a:pt x="14478" y="451462"/>
                </a:lnTo>
                <a:close/>
              </a:path>
              <a:path w="19050" h="619125">
                <a:moveTo>
                  <a:pt x="14478" y="200376"/>
                </a:moveTo>
                <a:lnTo>
                  <a:pt x="3810" y="200376"/>
                </a:lnTo>
                <a:lnTo>
                  <a:pt x="0" y="205284"/>
                </a:lnTo>
                <a:lnTo>
                  <a:pt x="0" y="363132"/>
                </a:lnTo>
                <a:lnTo>
                  <a:pt x="3810" y="368039"/>
                </a:lnTo>
                <a:lnTo>
                  <a:pt x="14478" y="368039"/>
                </a:lnTo>
                <a:lnTo>
                  <a:pt x="19050" y="363132"/>
                </a:lnTo>
                <a:lnTo>
                  <a:pt x="19050" y="205284"/>
                </a:lnTo>
                <a:lnTo>
                  <a:pt x="14478" y="200376"/>
                </a:lnTo>
                <a:close/>
              </a:path>
              <a:path w="19050" h="619125">
                <a:moveTo>
                  <a:pt x="14478" y="0"/>
                </a:moveTo>
                <a:lnTo>
                  <a:pt x="3810" y="0"/>
                </a:lnTo>
                <a:lnTo>
                  <a:pt x="0" y="4907"/>
                </a:lnTo>
                <a:lnTo>
                  <a:pt x="0" y="112047"/>
                </a:lnTo>
                <a:lnTo>
                  <a:pt x="3810" y="116954"/>
                </a:lnTo>
                <a:lnTo>
                  <a:pt x="14478" y="116954"/>
                </a:lnTo>
                <a:lnTo>
                  <a:pt x="19050" y="112047"/>
                </a:lnTo>
                <a:lnTo>
                  <a:pt x="19050" y="4907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85022" y="3187519"/>
            <a:ext cx="19050" cy="168275"/>
          </a:xfrm>
          <a:custGeom>
            <a:avLst/>
            <a:gdLst/>
            <a:ahLst/>
            <a:cxnLst/>
            <a:rect l="l" t="t" r="r" b="b"/>
            <a:pathLst>
              <a:path w="19050" h="168275">
                <a:moveTo>
                  <a:pt x="0" y="157030"/>
                </a:moveTo>
                <a:lnTo>
                  <a:pt x="0" y="10632"/>
                </a:lnTo>
                <a:lnTo>
                  <a:pt x="0" y="4907"/>
                </a:lnTo>
                <a:lnTo>
                  <a:pt x="3810" y="0"/>
                </a:lnTo>
                <a:lnTo>
                  <a:pt x="9144" y="0"/>
                </a:lnTo>
                <a:lnTo>
                  <a:pt x="14478" y="0"/>
                </a:lnTo>
                <a:lnTo>
                  <a:pt x="19050" y="4907"/>
                </a:lnTo>
                <a:lnTo>
                  <a:pt x="19050" y="10632"/>
                </a:lnTo>
                <a:lnTo>
                  <a:pt x="19050" y="157030"/>
                </a:lnTo>
                <a:lnTo>
                  <a:pt x="19050" y="162755"/>
                </a:lnTo>
                <a:lnTo>
                  <a:pt x="14478" y="167662"/>
                </a:lnTo>
                <a:lnTo>
                  <a:pt x="9144" y="167662"/>
                </a:lnTo>
                <a:lnTo>
                  <a:pt x="3810" y="167662"/>
                </a:lnTo>
                <a:lnTo>
                  <a:pt x="0" y="162755"/>
                </a:lnTo>
                <a:lnTo>
                  <a:pt x="0" y="15703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5022" y="2936434"/>
            <a:ext cx="19050" cy="168275"/>
          </a:xfrm>
          <a:custGeom>
            <a:avLst/>
            <a:gdLst/>
            <a:ahLst/>
            <a:cxnLst/>
            <a:rect l="l" t="t" r="r" b="b"/>
            <a:pathLst>
              <a:path w="19050" h="168275">
                <a:moveTo>
                  <a:pt x="0" y="157030"/>
                </a:moveTo>
                <a:lnTo>
                  <a:pt x="0" y="10632"/>
                </a:lnTo>
                <a:lnTo>
                  <a:pt x="0" y="4907"/>
                </a:lnTo>
                <a:lnTo>
                  <a:pt x="3810" y="0"/>
                </a:lnTo>
                <a:lnTo>
                  <a:pt x="9144" y="0"/>
                </a:lnTo>
                <a:lnTo>
                  <a:pt x="14478" y="0"/>
                </a:lnTo>
                <a:lnTo>
                  <a:pt x="19050" y="4907"/>
                </a:lnTo>
                <a:lnTo>
                  <a:pt x="19050" y="10632"/>
                </a:lnTo>
                <a:lnTo>
                  <a:pt x="19050" y="157030"/>
                </a:lnTo>
                <a:lnTo>
                  <a:pt x="19050" y="162755"/>
                </a:lnTo>
                <a:lnTo>
                  <a:pt x="14478" y="167662"/>
                </a:lnTo>
                <a:lnTo>
                  <a:pt x="9144" y="167662"/>
                </a:lnTo>
                <a:lnTo>
                  <a:pt x="3810" y="167662"/>
                </a:lnTo>
                <a:lnTo>
                  <a:pt x="0" y="162755"/>
                </a:lnTo>
                <a:lnTo>
                  <a:pt x="0" y="15703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2159" y="2604293"/>
            <a:ext cx="104775" cy="255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85122" y="2604293"/>
            <a:ext cx="1905" cy="596900"/>
          </a:xfrm>
          <a:custGeom>
            <a:avLst/>
            <a:gdLst/>
            <a:ahLst/>
            <a:cxnLst/>
            <a:rect l="l" t="t" r="r" b="b"/>
            <a:pathLst>
              <a:path w="1904" h="596900">
                <a:moveTo>
                  <a:pt x="0" y="0"/>
                </a:moveTo>
                <a:lnTo>
                  <a:pt x="1588" y="596900"/>
                </a:lnTo>
              </a:path>
            </a:pathLst>
          </a:custGeom>
          <a:ln w="20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2734" y="3186907"/>
            <a:ext cx="104775" cy="157480"/>
          </a:xfrm>
          <a:custGeom>
            <a:avLst/>
            <a:gdLst/>
            <a:ahLst/>
            <a:cxnLst/>
            <a:rect l="l" t="t" r="r" b="b"/>
            <a:pathLst>
              <a:path w="104775" h="157479">
                <a:moveTo>
                  <a:pt x="104775" y="0"/>
                </a:moveTo>
                <a:lnTo>
                  <a:pt x="0" y="0"/>
                </a:lnTo>
                <a:lnTo>
                  <a:pt x="52387" y="157161"/>
                </a:lnTo>
                <a:lnTo>
                  <a:pt x="104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31197" y="2209007"/>
            <a:ext cx="1876425" cy="992505"/>
          </a:xfrm>
          <a:custGeom>
            <a:avLst/>
            <a:gdLst/>
            <a:ahLst/>
            <a:cxnLst/>
            <a:rect l="l" t="t" r="r" b="b"/>
            <a:pathLst>
              <a:path w="1876425" h="992505">
                <a:moveTo>
                  <a:pt x="1876425" y="992187"/>
                </a:moveTo>
                <a:lnTo>
                  <a:pt x="1876425" y="0"/>
                </a:lnTo>
                <a:lnTo>
                  <a:pt x="0" y="0"/>
                </a:lnTo>
              </a:path>
            </a:pathLst>
          </a:custGeom>
          <a:ln w="20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55236" y="3186907"/>
            <a:ext cx="104775" cy="157480"/>
          </a:xfrm>
          <a:custGeom>
            <a:avLst/>
            <a:gdLst/>
            <a:ahLst/>
            <a:cxnLst/>
            <a:rect l="l" t="t" r="r" b="b"/>
            <a:pathLst>
              <a:path w="104775" h="157479">
                <a:moveTo>
                  <a:pt x="104775" y="0"/>
                </a:moveTo>
                <a:lnTo>
                  <a:pt x="0" y="0"/>
                </a:lnTo>
                <a:lnTo>
                  <a:pt x="52387" y="157161"/>
                </a:lnTo>
                <a:lnTo>
                  <a:pt x="104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2047" y="2209007"/>
            <a:ext cx="1876425" cy="992505"/>
          </a:xfrm>
          <a:custGeom>
            <a:avLst/>
            <a:gdLst/>
            <a:ahLst/>
            <a:cxnLst/>
            <a:rect l="l" t="t" r="r" b="b"/>
            <a:pathLst>
              <a:path w="1876425" h="992505">
                <a:moveTo>
                  <a:pt x="1876425" y="0"/>
                </a:moveTo>
                <a:lnTo>
                  <a:pt x="0" y="0"/>
                </a:lnTo>
                <a:lnTo>
                  <a:pt x="0" y="992187"/>
                </a:lnTo>
              </a:path>
            </a:pathLst>
          </a:custGeom>
          <a:ln w="20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19659" y="3186907"/>
            <a:ext cx="104775" cy="157480"/>
          </a:xfrm>
          <a:custGeom>
            <a:avLst/>
            <a:gdLst/>
            <a:ahLst/>
            <a:cxnLst/>
            <a:rect l="l" t="t" r="r" b="b"/>
            <a:pathLst>
              <a:path w="104775" h="157479">
                <a:moveTo>
                  <a:pt x="104775" y="0"/>
                </a:moveTo>
                <a:lnTo>
                  <a:pt x="0" y="0"/>
                </a:lnTo>
                <a:lnTo>
                  <a:pt x="52387" y="157161"/>
                </a:lnTo>
                <a:lnTo>
                  <a:pt x="104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62959" y="2347118"/>
            <a:ext cx="1113155" cy="1008380"/>
          </a:xfrm>
          <a:custGeom>
            <a:avLst/>
            <a:gdLst/>
            <a:ahLst/>
            <a:cxnLst/>
            <a:rect l="l" t="t" r="r" b="b"/>
            <a:pathLst>
              <a:path w="1113154" h="1008379">
                <a:moveTo>
                  <a:pt x="1107935" y="840732"/>
                </a:moveTo>
                <a:lnTo>
                  <a:pt x="1096496" y="840732"/>
                </a:lnTo>
                <a:lnTo>
                  <a:pt x="1091594" y="845630"/>
                </a:lnTo>
                <a:lnTo>
                  <a:pt x="1091594" y="1003165"/>
                </a:lnTo>
                <a:lnTo>
                  <a:pt x="1096496" y="1008063"/>
                </a:lnTo>
                <a:lnTo>
                  <a:pt x="1107935" y="1008063"/>
                </a:lnTo>
                <a:lnTo>
                  <a:pt x="1112837" y="1003165"/>
                </a:lnTo>
                <a:lnTo>
                  <a:pt x="1112837" y="845630"/>
                </a:lnTo>
                <a:lnTo>
                  <a:pt x="1107935" y="840732"/>
                </a:lnTo>
                <a:close/>
              </a:path>
              <a:path w="1113154" h="1008379">
                <a:moveTo>
                  <a:pt x="1107935" y="590146"/>
                </a:moveTo>
                <a:lnTo>
                  <a:pt x="1096496" y="590146"/>
                </a:lnTo>
                <a:lnTo>
                  <a:pt x="1091594" y="595043"/>
                </a:lnTo>
                <a:lnTo>
                  <a:pt x="1091594" y="752577"/>
                </a:lnTo>
                <a:lnTo>
                  <a:pt x="1096496" y="757476"/>
                </a:lnTo>
                <a:lnTo>
                  <a:pt x="1107935" y="757476"/>
                </a:lnTo>
                <a:lnTo>
                  <a:pt x="1112837" y="752577"/>
                </a:lnTo>
                <a:lnTo>
                  <a:pt x="1112837" y="595043"/>
                </a:lnTo>
                <a:lnTo>
                  <a:pt x="1107935" y="590146"/>
                </a:lnTo>
                <a:close/>
              </a:path>
              <a:path w="1113154" h="1008379">
                <a:moveTo>
                  <a:pt x="1107935" y="339558"/>
                </a:moveTo>
                <a:lnTo>
                  <a:pt x="1096496" y="339558"/>
                </a:lnTo>
                <a:lnTo>
                  <a:pt x="1091594" y="344455"/>
                </a:lnTo>
                <a:lnTo>
                  <a:pt x="1091594" y="501991"/>
                </a:lnTo>
                <a:lnTo>
                  <a:pt x="1096496" y="506888"/>
                </a:lnTo>
                <a:lnTo>
                  <a:pt x="1107935" y="506888"/>
                </a:lnTo>
                <a:lnTo>
                  <a:pt x="1112837" y="501991"/>
                </a:lnTo>
                <a:lnTo>
                  <a:pt x="1112837" y="344455"/>
                </a:lnTo>
                <a:lnTo>
                  <a:pt x="1107935" y="339558"/>
                </a:lnTo>
                <a:close/>
              </a:path>
              <a:path w="1113154" h="1008379">
                <a:moveTo>
                  <a:pt x="1107935" y="88971"/>
                </a:moveTo>
                <a:lnTo>
                  <a:pt x="1096496" y="88971"/>
                </a:lnTo>
                <a:lnTo>
                  <a:pt x="1091594" y="93051"/>
                </a:lnTo>
                <a:lnTo>
                  <a:pt x="1091594" y="251404"/>
                </a:lnTo>
                <a:lnTo>
                  <a:pt x="1096496" y="255484"/>
                </a:lnTo>
                <a:lnTo>
                  <a:pt x="1107935" y="255484"/>
                </a:lnTo>
                <a:lnTo>
                  <a:pt x="1112837" y="251404"/>
                </a:lnTo>
                <a:lnTo>
                  <a:pt x="1112837" y="93051"/>
                </a:lnTo>
                <a:lnTo>
                  <a:pt x="1107935" y="88971"/>
                </a:lnTo>
                <a:close/>
              </a:path>
              <a:path w="1113154" h="1008379">
                <a:moveTo>
                  <a:pt x="1092410" y="0"/>
                </a:moveTo>
                <a:lnTo>
                  <a:pt x="933900" y="0"/>
                </a:lnTo>
                <a:lnTo>
                  <a:pt x="929815" y="4897"/>
                </a:lnTo>
                <a:lnTo>
                  <a:pt x="929815" y="16324"/>
                </a:lnTo>
                <a:lnTo>
                  <a:pt x="933900" y="21222"/>
                </a:lnTo>
                <a:lnTo>
                  <a:pt x="1092410" y="21222"/>
                </a:lnTo>
                <a:lnTo>
                  <a:pt x="1096496" y="16324"/>
                </a:lnTo>
                <a:lnTo>
                  <a:pt x="1096496" y="4897"/>
                </a:lnTo>
                <a:lnTo>
                  <a:pt x="1092410" y="0"/>
                </a:lnTo>
                <a:close/>
              </a:path>
              <a:path w="1113154" h="1008379">
                <a:moveTo>
                  <a:pt x="841573" y="0"/>
                </a:moveTo>
                <a:lnTo>
                  <a:pt x="683063" y="0"/>
                </a:lnTo>
                <a:lnTo>
                  <a:pt x="678160" y="4897"/>
                </a:lnTo>
                <a:lnTo>
                  <a:pt x="678160" y="16324"/>
                </a:lnTo>
                <a:lnTo>
                  <a:pt x="683063" y="21222"/>
                </a:lnTo>
                <a:lnTo>
                  <a:pt x="841573" y="21222"/>
                </a:lnTo>
                <a:lnTo>
                  <a:pt x="845658" y="16324"/>
                </a:lnTo>
                <a:lnTo>
                  <a:pt x="845658" y="4897"/>
                </a:lnTo>
                <a:lnTo>
                  <a:pt x="841573" y="0"/>
                </a:lnTo>
                <a:close/>
              </a:path>
              <a:path w="1113154" h="1008379">
                <a:moveTo>
                  <a:pt x="589918" y="0"/>
                </a:moveTo>
                <a:lnTo>
                  <a:pt x="432225" y="0"/>
                </a:lnTo>
                <a:lnTo>
                  <a:pt x="427323" y="4897"/>
                </a:lnTo>
                <a:lnTo>
                  <a:pt x="427323" y="16324"/>
                </a:lnTo>
                <a:lnTo>
                  <a:pt x="432225" y="21222"/>
                </a:lnTo>
                <a:lnTo>
                  <a:pt x="589918" y="21222"/>
                </a:lnTo>
                <a:lnTo>
                  <a:pt x="594821" y="16324"/>
                </a:lnTo>
                <a:lnTo>
                  <a:pt x="594821" y="4897"/>
                </a:lnTo>
                <a:lnTo>
                  <a:pt x="589918" y="0"/>
                </a:lnTo>
                <a:close/>
              </a:path>
              <a:path w="1113154" h="1008379">
                <a:moveTo>
                  <a:pt x="339081" y="0"/>
                </a:moveTo>
                <a:lnTo>
                  <a:pt x="181387" y="0"/>
                </a:lnTo>
                <a:lnTo>
                  <a:pt x="176485" y="4897"/>
                </a:lnTo>
                <a:lnTo>
                  <a:pt x="176485" y="16324"/>
                </a:lnTo>
                <a:lnTo>
                  <a:pt x="181387" y="21222"/>
                </a:lnTo>
                <a:lnTo>
                  <a:pt x="339081" y="21222"/>
                </a:lnTo>
                <a:lnTo>
                  <a:pt x="343983" y="16324"/>
                </a:lnTo>
                <a:lnTo>
                  <a:pt x="343983" y="4897"/>
                </a:lnTo>
                <a:lnTo>
                  <a:pt x="339081" y="0"/>
                </a:lnTo>
                <a:close/>
              </a:path>
              <a:path w="1113154" h="1008379">
                <a:moveTo>
                  <a:pt x="88243" y="0"/>
                </a:moveTo>
                <a:lnTo>
                  <a:pt x="4902" y="0"/>
                </a:lnTo>
                <a:lnTo>
                  <a:pt x="0" y="4897"/>
                </a:lnTo>
                <a:lnTo>
                  <a:pt x="0" y="16324"/>
                </a:lnTo>
                <a:lnTo>
                  <a:pt x="4902" y="21222"/>
                </a:lnTo>
                <a:lnTo>
                  <a:pt x="88243" y="21222"/>
                </a:lnTo>
                <a:lnTo>
                  <a:pt x="93145" y="16324"/>
                </a:lnTo>
                <a:lnTo>
                  <a:pt x="93145" y="4897"/>
                </a:lnTo>
                <a:lnTo>
                  <a:pt x="88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54552" y="3187851"/>
            <a:ext cx="21590" cy="167640"/>
          </a:xfrm>
          <a:custGeom>
            <a:avLst/>
            <a:gdLst/>
            <a:ahLst/>
            <a:cxnLst/>
            <a:rect l="l" t="t" r="r" b="b"/>
            <a:pathLst>
              <a:path w="21590" h="167639">
                <a:moveTo>
                  <a:pt x="0" y="156719"/>
                </a:moveTo>
                <a:lnTo>
                  <a:pt x="0" y="10611"/>
                </a:lnTo>
                <a:lnTo>
                  <a:pt x="0" y="4897"/>
                </a:lnTo>
                <a:lnTo>
                  <a:pt x="4903" y="0"/>
                </a:lnTo>
                <a:lnTo>
                  <a:pt x="10622" y="0"/>
                </a:lnTo>
                <a:lnTo>
                  <a:pt x="16342" y="0"/>
                </a:lnTo>
                <a:lnTo>
                  <a:pt x="21244" y="4897"/>
                </a:lnTo>
                <a:lnTo>
                  <a:pt x="21244" y="10611"/>
                </a:lnTo>
                <a:lnTo>
                  <a:pt x="21244" y="156719"/>
                </a:lnTo>
                <a:lnTo>
                  <a:pt x="21244" y="162433"/>
                </a:lnTo>
                <a:lnTo>
                  <a:pt x="16342" y="167330"/>
                </a:lnTo>
                <a:lnTo>
                  <a:pt x="10622" y="167330"/>
                </a:lnTo>
                <a:lnTo>
                  <a:pt x="4903" y="167330"/>
                </a:lnTo>
                <a:lnTo>
                  <a:pt x="0" y="162433"/>
                </a:lnTo>
                <a:lnTo>
                  <a:pt x="0" y="1567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54552" y="2937264"/>
            <a:ext cx="21590" cy="167640"/>
          </a:xfrm>
          <a:custGeom>
            <a:avLst/>
            <a:gdLst/>
            <a:ahLst/>
            <a:cxnLst/>
            <a:rect l="l" t="t" r="r" b="b"/>
            <a:pathLst>
              <a:path w="21590" h="167639">
                <a:moveTo>
                  <a:pt x="0" y="156719"/>
                </a:moveTo>
                <a:lnTo>
                  <a:pt x="0" y="10611"/>
                </a:lnTo>
                <a:lnTo>
                  <a:pt x="0" y="4897"/>
                </a:lnTo>
                <a:lnTo>
                  <a:pt x="4903" y="0"/>
                </a:lnTo>
                <a:lnTo>
                  <a:pt x="10622" y="0"/>
                </a:lnTo>
                <a:lnTo>
                  <a:pt x="16342" y="0"/>
                </a:lnTo>
                <a:lnTo>
                  <a:pt x="21244" y="4897"/>
                </a:lnTo>
                <a:lnTo>
                  <a:pt x="21244" y="10611"/>
                </a:lnTo>
                <a:lnTo>
                  <a:pt x="21244" y="156719"/>
                </a:lnTo>
                <a:lnTo>
                  <a:pt x="21244" y="162432"/>
                </a:lnTo>
                <a:lnTo>
                  <a:pt x="16342" y="167330"/>
                </a:lnTo>
                <a:lnTo>
                  <a:pt x="10622" y="167330"/>
                </a:lnTo>
                <a:lnTo>
                  <a:pt x="4903" y="167330"/>
                </a:lnTo>
                <a:lnTo>
                  <a:pt x="0" y="162432"/>
                </a:lnTo>
                <a:lnTo>
                  <a:pt x="0" y="1567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54552" y="2686676"/>
            <a:ext cx="21590" cy="167640"/>
          </a:xfrm>
          <a:custGeom>
            <a:avLst/>
            <a:gdLst/>
            <a:ahLst/>
            <a:cxnLst/>
            <a:rect l="l" t="t" r="r" b="b"/>
            <a:pathLst>
              <a:path w="21590" h="167639">
                <a:moveTo>
                  <a:pt x="0" y="156719"/>
                </a:moveTo>
                <a:lnTo>
                  <a:pt x="0" y="10611"/>
                </a:lnTo>
                <a:lnTo>
                  <a:pt x="0" y="4897"/>
                </a:lnTo>
                <a:lnTo>
                  <a:pt x="4903" y="0"/>
                </a:lnTo>
                <a:lnTo>
                  <a:pt x="10622" y="0"/>
                </a:lnTo>
                <a:lnTo>
                  <a:pt x="16342" y="0"/>
                </a:lnTo>
                <a:lnTo>
                  <a:pt x="21244" y="4897"/>
                </a:lnTo>
                <a:lnTo>
                  <a:pt x="21244" y="10611"/>
                </a:lnTo>
                <a:lnTo>
                  <a:pt x="21244" y="156719"/>
                </a:lnTo>
                <a:lnTo>
                  <a:pt x="21244" y="162432"/>
                </a:lnTo>
                <a:lnTo>
                  <a:pt x="16342" y="167330"/>
                </a:lnTo>
                <a:lnTo>
                  <a:pt x="10622" y="167330"/>
                </a:lnTo>
                <a:lnTo>
                  <a:pt x="4903" y="167330"/>
                </a:lnTo>
                <a:lnTo>
                  <a:pt x="0" y="162432"/>
                </a:lnTo>
                <a:lnTo>
                  <a:pt x="0" y="1567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54552" y="2436089"/>
            <a:ext cx="21590" cy="167005"/>
          </a:xfrm>
          <a:custGeom>
            <a:avLst/>
            <a:gdLst/>
            <a:ahLst/>
            <a:cxnLst/>
            <a:rect l="l" t="t" r="r" b="b"/>
            <a:pathLst>
              <a:path w="21590" h="167005">
                <a:moveTo>
                  <a:pt x="0" y="156719"/>
                </a:moveTo>
                <a:lnTo>
                  <a:pt x="0" y="9794"/>
                </a:lnTo>
                <a:lnTo>
                  <a:pt x="0" y="4081"/>
                </a:lnTo>
                <a:lnTo>
                  <a:pt x="4903" y="0"/>
                </a:lnTo>
                <a:lnTo>
                  <a:pt x="10622" y="0"/>
                </a:lnTo>
                <a:lnTo>
                  <a:pt x="16342" y="0"/>
                </a:lnTo>
                <a:lnTo>
                  <a:pt x="21244" y="4081"/>
                </a:lnTo>
                <a:lnTo>
                  <a:pt x="21244" y="9794"/>
                </a:lnTo>
                <a:lnTo>
                  <a:pt x="21244" y="156719"/>
                </a:lnTo>
                <a:lnTo>
                  <a:pt x="21244" y="162432"/>
                </a:lnTo>
                <a:lnTo>
                  <a:pt x="16342" y="166514"/>
                </a:lnTo>
                <a:lnTo>
                  <a:pt x="10622" y="166514"/>
                </a:lnTo>
                <a:lnTo>
                  <a:pt x="4903" y="166514"/>
                </a:lnTo>
                <a:lnTo>
                  <a:pt x="0" y="162432"/>
                </a:lnTo>
                <a:lnTo>
                  <a:pt x="0" y="1567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92774" y="2347118"/>
            <a:ext cx="167005" cy="21590"/>
          </a:xfrm>
          <a:custGeom>
            <a:avLst/>
            <a:gdLst/>
            <a:ahLst/>
            <a:cxnLst/>
            <a:rect l="l" t="t" r="r" b="b"/>
            <a:pathLst>
              <a:path w="167004" h="21589">
                <a:moveTo>
                  <a:pt x="156875" y="21222"/>
                </a:moveTo>
                <a:lnTo>
                  <a:pt x="9804" y="21222"/>
                </a:lnTo>
                <a:lnTo>
                  <a:pt x="4085" y="21222"/>
                </a:lnTo>
                <a:lnTo>
                  <a:pt x="0" y="16324"/>
                </a:lnTo>
                <a:lnTo>
                  <a:pt x="0" y="10611"/>
                </a:lnTo>
                <a:lnTo>
                  <a:pt x="0" y="4897"/>
                </a:lnTo>
                <a:lnTo>
                  <a:pt x="4085" y="0"/>
                </a:lnTo>
                <a:lnTo>
                  <a:pt x="9804" y="0"/>
                </a:lnTo>
                <a:lnTo>
                  <a:pt x="156875" y="0"/>
                </a:lnTo>
                <a:lnTo>
                  <a:pt x="162595" y="0"/>
                </a:lnTo>
                <a:lnTo>
                  <a:pt x="166680" y="4897"/>
                </a:lnTo>
                <a:lnTo>
                  <a:pt x="166680" y="10611"/>
                </a:lnTo>
                <a:lnTo>
                  <a:pt x="166680" y="16324"/>
                </a:lnTo>
                <a:lnTo>
                  <a:pt x="162595" y="21222"/>
                </a:lnTo>
                <a:lnTo>
                  <a:pt x="156875" y="2122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41120" y="2347118"/>
            <a:ext cx="167640" cy="21590"/>
          </a:xfrm>
          <a:custGeom>
            <a:avLst/>
            <a:gdLst/>
            <a:ahLst/>
            <a:cxnLst/>
            <a:rect l="l" t="t" r="r" b="b"/>
            <a:pathLst>
              <a:path w="167639" h="21589">
                <a:moveTo>
                  <a:pt x="156875" y="21222"/>
                </a:moveTo>
                <a:lnTo>
                  <a:pt x="10621" y="21222"/>
                </a:lnTo>
                <a:lnTo>
                  <a:pt x="4902" y="21222"/>
                </a:lnTo>
                <a:lnTo>
                  <a:pt x="0" y="16324"/>
                </a:ln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lnTo>
                  <a:pt x="156875" y="0"/>
                </a:lnTo>
                <a:lnTo>
                  <a:pt x="163412" y="0"/>
                </a:lnTo>
                <a:lnTo>
                  <a:pt x="167497" y="4897"/>
                </a:lnTo>
                <a:lnTo>
                  <a:pt x="167497" y="10611"/>
                </a:lnTo>
                <a:lnTo>
                  <a:pt x="167497" y="16324"/>
                </a:lnTo>
                <a:lnTo>
                  <a:pt x="163412" y="21222"/>
                </a:lnTo>
                <a:lnTo>
                  <a:pt x="156875" y="2122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90282" y="2347118"/>
            <a:ext cx="167640" cy="21590"/>
          </a:xfrm>
          <a:custGeom>
            <a:avLst/>
            <a:gdLst/>
            <a:ahLst/>
            <a:cxnLst/>
            <a:rect l="l" t="t" r="r" b="b"/>
            <a:pathLst>
              <a:path w="167639" h="21589">
                <a:moveTo>
                  <a:pt x="156875" y="21222"/>
                </a:moveTo>
                <a:lnTo>
                  <a:pt x="10621" y="21222"/>
                </a:lnTo>
                <a:lnTo>
                  <a:pt x="4902" y="21222"/>
                </a:lnTo>
                <a:lnTo>
                  <a:pt x="0" y="16324"/>
                </a:ln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lnTo>
                  <a:pt x="156875" y="0"/>
                </a:lnTo>
                <a:lnTo>
                  <a:pt x="162595" y="0"/>
                </a:lnTo>
                <a:lnTo>
                  <a:pt x="167497" y="4897"/>
                </a:lnTo>
                <a:lnTo>
                  <a:pt x="167497" y="10611"/>
                </a:lnTo>
                <a:lnTo>
                  <a:pt x="167497" y="16324"/>
                </a:lnTo>
                <a:lnTo>
                  <a:pt x="162595" y="21222"/>
                </a:lnTo>
                <a:lnTo>
                  <a:pt x="156875" y="2122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39444" y="2347118"/>
            <a:ext cx="167640" cy="21590"/>
          </a:xfrm>
          <a:custGeom>
            <a:avLst/>
            <a:gdLst/>
            <a:ahLst/>
            <a:cxnLst/>
            <a:rect l="l" t="t" r="r" b="b"/>
            <a:pathLst>
              <a:path w="167639" h="21589">
                <a:moveTo>
                  <a:pt x="156875" y="21222"/>
                </a:moveTo>
                <a:lnTo>
                  <a:pt x="10621" y="21222"/>
                </a:lnTo>
                <a:lnTo>
                  <a:pt x="4902" y="21222"/>
                </a:lnTo>
                <a:lnTo>
                  <a:pt x="0" y="16324"/>
                </a:lnTo>
                <a:lnTo>
                  <a:pt x="0" y="10611"/>
                </a:lnTo>
                <a:lnTo>
                  <a:pt x="0" y="4897"/>
                </a:lnTo>
                <a:lnTo>
                  <a:pt x="4902" y="0"/>
                </a:lnTo>
                <a:lnTo>
                  <a:pt x="10621" y="0"/>
                </a:lnTo>
                <a:lnTo>
                  <a:pt x="156875" y="0"/>
                </a:lnTo>
                <a:lnTo>
                  <a:pt x="162595" y="0"/>
                </a:lnTo>
                <a:lnTo>
                  <a:pt x="167497" y="4897"/>
                </a:lnTo>
                <a:lnTo>
                  <a:pt x="167497" y="10611"/>
                </a:lnTo>
                <a:lnTo>
                  <a:pt x="167497" y="16324"/>
                </a:lnTo>
                <a:lnTo>
                  <a:pt x="162595" y="21222"/>
                </a:lnTo>
                <a:lnTo>
                  <a:pt x="156875" y="2122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31197" y="2304257"/>
            <a:ext cx="231257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3838152" y="2493963"/>
          <a:ext cx="1828800" cy="306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2251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</a:pPr>
                      <a:r>
                        <a:rPr sz="2150" b="1" spc="4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存储器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 rowSpan="2"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2150" b="1" spc="4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运算器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8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18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/>
          <p:nvPr/>
        </p:nvSpPr>
        <p:spPr>
          <a:xfrm>
            <a:off x="5331197" y="2451893"/>
            <a:ext cx="155575" cy="104775"/>
          </a:xfrm>
          <a:custGeom>
            <a:avLst/>
            <a:gdLst/>
            <a:ahLst/>
            <a:cxnLst/>
            <a:rect l="l" t="t" r="r" b="b"/>
            <a:pathLst>
              <a:path w="155575" h="104775">
                <a:moveTo>
                  <a:pt x="155575" y="0"/>
                </a:moveTo>
                <a:lnTo>
                  <a:pt x="0" y="52387"/>
                </a:lnTo>
                <a:lnTo>
                  <a:pt x="155575" y="104775"/>
                </a:lnTo>
                <a:lnTo>
                  <a:pt x="1555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91397" y="2604293"/>
            <a:ext cx="395605" cy="739775"/>
          </a:xfrm>
          <a:custGeom>
            <a:avLst/>
            <a:gdLst/>
            <a:ahLst/>
            <a:cxnLst/>
            <a:rect l="l" t="t" r="r" b="b"/>
            <a:pathLst>
              <a:path w="395604" h="739775">
                <a:moveTo>
                  <a:pt x="265112" y="196850"/>
                </a:moveTo>
                <a:lnTo>
                  <a:pt x="131762" y="196850"/>
                </a:lnTo>
                <a:lnTo>
                  <a:pt x="131762" y="739775"/>
                </a:lnTo>
                <a:lnTo>
                  <a:pt x="265112" y="739775"/>
                </a:lnTo>
                <a:lnTo>
                  <a:pt x="265112" y="196850"/>
                </a:lnTo>
                <a:close/>
              </a:path>
              <a:path w="395604" h="739775">
                <a:moveTo>
                  <a:pt x="198437" y="0"/>
                </a:moveTo>
                <a:lnTo>
                  <a:pt x="0" y="196850"/>
                </a:lnTo>
                <a:lnTo>
                  <a:pt x="395287" y="196850"/>
                </a:lnTo>
                <a:lnTo>
                  <a:pt x="1984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91397" y="2604293"/>
            <a:ext cx="395605" cy="739775"/>
          </a:xfrm>
          <a:custGeom>
            <a:avLst/>
            <a:gdLst/>
            <a:ahLst/>
            <a:cxnLst/>
            <a:rect l="l" t="t" r="r" b="b"/>
            <a:pathLst>
              <a:path w="395604" h="739775">
                <a:moveTo>
                  <a:pt x="198437" y="0"/>
                </a:moveTo>
                <a:lnTo>
                  <a:pt x="0" y="196850"/>
                </a:lnTo>
                <a:lnTo>
                  <a:pt x="131762" y="196850"/>
                </a:lnTo>
                <a:lnTo>
                  <a:pt x="131762" y="739775"/>
                </a:lnTo>
                <a:lnTo>
                  <a:pt x="265112" y="739775"/>
                </a:lnTo>
                <a:lnTo>
                  <a:pt x="265112" y="196850"/>
                </a:lnTo>
                <a:lnTo>
                  <a:pt x="395288" y="196850"/>
                </a:lnTo>
                <a:lnTo>
                  <a:pt x="198437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46909" y="4085432"/>
            <a:ext cx="395605" cy="741680"/>
          </a:xfrm>
          <a:custGeom>
            <a:avLst/>
            <a:gdLst/>
            <a:ahLst/>
            <a:cxnLst/>
            <a:rect l="l" t="t" r="r" b="b"/>
            <a:pathLst>
              <a:path w="395604" h="741679">
                <a:moveTo>
                  <a:pt x="395287" y="542923"/>
                </a:moveTo>
                <a:lnTo>
                  <a:pt x="0" y="542923"/>
                </a:lnTo>
                <a:lnTo>
                  <a:pt x="196850" y="741361"/>
                </a:lnTo>
                <a:lnTo>
                  <a:pt x="395287" y="542923"/>
                </a:lnTo>
                <a:close/>
              </a:path>
              <a:path w="395604" h="741679">
                <a:moveTo>
                  <a:pt x="263525" y="0"/>
                </a:moveTo>
                <a:lnTo>
                  <a:pt x="130175" y="0"/>
                </a:lnTo>
                <a:lnTo>
                  <a:pt x="130175" y="542923"/>
                </a:lnTo>
                <a:lnTo>
                  <a:pt x="263525" y="542923"/>
                </a:lnTo>
                <a:lnTo>
                  <a:pt x="2635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46909" y="4085432"/>
            <a:ext cx="395605" cy="741680"/>
          </a:xfrm>
          <a:custGeom>
            <a:avLst/>
            <a:gdLst/>
            <a:ahLst/>
            <a:cxnLst/>
            <a:rect l="l" t="t" r="r" b="b"/>
            <a:pathLst>
              <a:path w="395604" h="741679">
                <a:moveTo>
                  <a:pt x="196849" y="741362"/>
                </a:moveTo>
                <a:lnTo>
                  <a:pt x="395287" y="542924"/>
                </a:lnTo>
                <a:lnTo>
                  <a:pt x="263524" y="542924"/>
                </a:lnTo>
                <a:lnTo>
                  <a:pt x="263524" y="0"/>
                </a:lnTo>
                <a:lnTo>
                  <a:pt x="130174" y="0"/>
                </a:lnTo>
                <a:lnTo>
                  <a:pt x="130174" y="542924"/>
                </a:lnTo>
                <a:lnTo>
                  <a:pt x="0" y="542924"/>
                </a:lnTo>
                <a:lnTo>
                  <a:pt x="196849" y="74136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37472" y="4085432"/>
            <a:ext cx="395605" cy="741680"/>
          </a:xfrm>
          <a:custGeom>
            <a:avLst/>
            <a:gdLst/>
            <a:ahLst/>
            <a:cxnLst/>
            <a:rect l="l" t="t" r="r" b="b"/>
            <a:pathLst>
              <a:path w="395604" h="741679">
                <a:moveTo>
                  <a:pt x="265112" y="196850"/>
                </a:moveTo>
                <a:lnTo>
                  <a:pt x="130175" y="196850"/>
                </a:lnTo>
                <a:lnTo>
                  <a:pt x="130175" y="741361"/>
                </a:lnTo>
                <a:lnTo>
                  <a:pt x="265112" y="741361"/>
                </a:lnTo>
                <a:lnTo>
                  <a:pt x="265112" y="196850"/>
                </a:lnTo>
                <a:close/>
              </a:path>
              <a:path w="395604" h="741679">
                <a:moveTo>
                  <a:pt x="198437" y="0"/>
                </a:moveTo>
                <a:lnTo>
                  <a:pt x="0" y="196850"/>
                </a:lnTo>
                <a:lnTo>
                  <a:pt x="395287" y="196850"/>
                </a:lnTo>
                <a:lnTo>
                  <a:pt x="1984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37472" y="4085432"/>
            <a:ext cx="395605" cy="741680"/>
          </a:xfrm>
          <a:custGeom>
            <a:avLst/>
            <a:gdLst/>
            <a:ahLst/>
            <a:cxnLst/>
            <a:rect l="l" t="t" r="r" b="b"/>
            <a:pathLst>
              <a:path w="395604" h="741679">
                <a:moveTo>
                  <a:pt x="198437" y="0"/>
                </a:moveTo>
                <a:lnTo>
                  <a:pt x="0" y="196849"/>
                </a:lnTo>
                <a:lnTo>
                  <a:pt x="130175" y="196849"/>
                </a:lnTo>
                <a:lnTo>
                  <a:pt x="130175" y="741362"/>
                </a:lnTo>
                <a:lnTo>
                  <a:pt x="265112" y="741362"/>
                </a:lnTo>
                <a:lnTo>
                  <a:pt x="265112" y="196849"/>
                </a:lnTo>
                <a:lnTo>
                  <a:pt x="395288" y="196849"/>
                </a:lnTo>
                <a:lnTo>
                  <a:pt x="198437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07109" y="3517107"/>
            <a:ext cx="741680" cy="395605"/>
          </a:xfrm>
          <a:custGeom>
            <a:avLst/>
            <a:gdLst/>
            <a:ahLst/>
            <a:cxnLst/>
            <a:rect l="l" t="t" r="r" b="b"/>
            <a:pathLst>
              <a:path w="741679" h="395604">
                <a:moveTo>
                  <a:pt x="198437" y="0"/>
                </a:moveTo>
                <a:lnTo>
                  <a:pt x="0" y="198436"/>
                </a:lnTo>
                <a:lnTo>
                  <a:pt x="198437" y="395286"/>
                </a:lnTo>
                <a:lnTo>
                  <a:pt x="198437" y="265111"/>
                </a:lnTo>
                <a:lnTo>
                  <a:pt x="741362" y="265111"/>
                </a:lnTo>
                <a:lnTo>
                  <a:pt x="741362" y="131761"/>
                </a:lnTo>
                <a:lnTo>
                  <a:pt x="198437" y="131761"/>
                </a:lnTo>
                <a:lnTo>
                  <a:pt x="1984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07110" y="3517106"/>
            <a:ext cx="741680" cy="395605"/>
          </a:xfrm>
          <a:custGeom>
            <a:avLst/>
            <a:gdLst/>
            <a:ahLst/>
            <a:cxnLst/>
            <a:rect l="l" t="t" r="r" b="b"/>
            <a:pathLst>
              <a:path w="741679" h="395604">
                <a:moveTo>
                  <a:pt x="741362" y="196849"/>
                </a:moveTo>
                <a:lnTo>
                  <a:pt x="542924" y="0"/>
                </a:lnTo>
                <a:lnTo>
                  <a:pt x="542924" y="130174"/>
                </a:lnTo>
                <a:lnTo>
                  <a:pt x="0" y="130174"/>
                </a:lnTo>
                <a:lnTo>
                  <a:pt x="0" y="263524"/>
                </a:lnTo>
                <a:lnTo>
                  <a:pt x="542924" y="263524"/>
                </a:lnTo>
                <a:lnTo>
                  <a:pt x="542924" y="395287"/>
                </a:lnTo>
                <a:lnTo>
                  <a:pt x="741362" y="19684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31197" y="3517107"/>
            <a:ext cx="739775" cy="395605"/>
          </a:xfrm>
          <a:custGeom>
            <a:avLst/>
            <a:gdLst/>
            <a:ahLst/>
            <a:cxnLst/>
            <a:rect l="l" t="t" r="r" b="b"/>
            <a:pathLst>
              <a:path w="739775" h="395604">
                <a:moveTo>
                  <a:pt x="542925" y="0"/>
                </a:moveTo>
                <a:lnTo>
                  <a:pt x="542925" y="131761"/>
                </a:lnTo>
                <a:lnTo>
                  <a:pt x="0" y="131761"/>
                </a:lnTo>
                <a:lnTo>
                  <a:pt x="0" y="265111"/>
                </a:lnTo>
                <a:lnTo>
                  <a:pt x="542925" y="265111"/>
                </a:lnTo>
                <a:lnTo>
                  <a:pt x="542925" y="395286"/>
                </a:lnTo>
                <a:lnTo>
                  <a:pt x="739775" y="198436"/>
                </a:lnTo>
                <a:lnTo>
                  <a:pt x="542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31197" y="3517107"/>
            <a:ext cx="739775" cy="395605"/>
          </a:xfrm>
          <a:custGeom>
            <a:avLst/>
            <a:gdLst/>
            <a:ahLst/>
            <a:cxnLst/>
            <a:rect l="l" t="t" r="r" b="b"/>
            <a:pathLst>
              <a:path w="739775" h="395604">
                <a:moveTo>
                  <a:pt x="739775" y="198437"/>
                </a:moveTo>
                <a:lnTo>
                  <a:pt x="542925" y="0"/>
                </a:lnTo>
                <a:lnTo>
                  <a:pt x="542925" y="131762"/>
                </a:lnTo>
                <a:lnTo>
                  <a:pt x="0" y="131762"/>
                </a:lnTo>
                <a:lnTo>
                  <a:pt x="0" y="265112"/>
                </a:lnTo>
                <a:lnTo>
                  <a:pt x="542925" y="265112"/>
                </a:lnTo>
                <a:lnTo>
                  <a:pt x="542925" y="395287"/>
                </a:lnTo>
                <a:lnTo>
                  <a:pt x="739775" y="1984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53697" y="3517107"/>
            <a:ext cx="833755" cy="395605"/>
          </a:xfrm>
          <a:custGeom>
            <a:avLst/>
            <a:gdLst/>
            <a:ahLst/>
            <a:cxnLst/>
            <a:rect l="l" t="t" r="r" b="b"/>
            <a:pathLst>
              <a:path w="833754" h="395604">
                <a:moveTo>
                  <a:pt x="610354" y="0"/>
                </a:moveTo>
                <a:lnTo>
                  <a:pt x="610354" y="131761"/>
                </a:lnTo>
                <a:lnTo>
                  <a:pt x="0" y="131761"/>
                </a:lnTo>
                <a:lnTo>
                  <a:pt x="0" y="265111"/>
                </a:lnTo>
                <a:lnTo>
                  <a:pt x="610354" y="265111"/>
                </a:lnTo>
                <a:lnTo>
                  <a:pt x="610354" y="395286"/>
                </a:lnTo>
                <a:lnTo>
                  <a:pt x="833437" y="198436"/>
                </a:lnTo>
                <a:lnTo>
                  <a:pt x="610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53697" y="3517107"/>
            <a:ext cx="833755" cy="395605"/>
          </a:xfrm>
          <a:custGeom>
            <a:avLst/>
            <a:gdLst/>
            <a:ahLst/>
            <a:cxnLst/>
            <a:rect l="l" t="t" r="r" b="b"/>
            <a:pathLst>
              <a:path w="833754" h="395604">
                <a:moveTo>
                  <a:pt x="833438" y="198437"/>
                </a:moveTo>
                <a:lnTo>
                  <a:pt x="610355" y="0"/>
                </a:lnTo>
                <a:lnTo>
                  <a:pt x="610355" y="131762"/>
                </a:lnTo>
                <a:lnTo>
                  <a:pt x="0" y="131762"/>
                </a:lnTo>
                <a:lnTo>
                  <a:pt x="0" y="265112"/>
                </a:lnTo>
                <a:lnTo>
                  <a:pt x="610355" y="265112"/>
                </a:lnTo>
                <a:lnTo>
                  <a:pt x="610355" y="395287"/>
                </a:lnTo>
                <a:lnTo>
                  <a:pt x="833438" y="1984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1560" y="3517107"/>
            <a:ext cx="1014730" cy="395605"/>
          </a:xfrm>
          <a:custGeom>
            <a:avLst/>
            <a:gdLst/>
            <a:ahLst/>
            <a:cxnLst/>
            <a:rect l="l" t="t" r="r" b="b"/>
            <a:pathLst>
              <a:path w="1014730" h="395604">
                <a:moveTo>
                  <a:pt x="745060" y="0"/>
                </a:moveTo>
                <a:lnTo>
                  <a:pt x="745060" y="131761"/>
                </a:lnTo>
                <a:lnTo>
                  <a:pt x="0" y="131761"/>
                </a:lnTo>
                <a:lnTo>
                  <a:pt x="0" y="265111"/>
                </a:lnTo>
                <a:lnTo>
                  <a:pt x="745060" y="265111"/>
                </a:lnTo>
                <a:lnTo>
                  <a:pt x="745060" y="395286"/>
                </a:lnTo>
                <a:lnTo>
                  <a:pt x="1014412" y="198436"/>
                </a:lnTo>
                <a:lnTo>
                  <a:pt x="745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4271" y="3517107"/>
            <a:ext cx="901700" cy="395605"/>
          </a:xfrm>
          <a:custGeom>
            <a:avLst/>
            <a:gdLst/>
            <a:ahLst/>
            <a:cxnLst/>
            <a:rect l="l" t="t" r="r" b="b"/>
            <a:pathLst>
              <a:path w="901700" h="395604">
                <a:moveTo>
                  <a:pt x="901700" y="198437"/>
                </a:moveTo>
                <a:lnTo>
                  <a:pt x="662276" y="0"/>
                </a:lnTo>
                <a:lnTo>
                  <a:pt x="662276" y="131762"/>
                </a:lnTo>
                <a:lnTo>
                  <a:pt x="0" y="131762"/>
                </a:lnTo>
                <a:lnTo>
                  <a:pt x="0" y="265112"/>
                </a:lnTo>
                <a:lnTo>
                  <a:pt x="662276" y="265112"/>
                </a:lnTo>
                <a:lnTo>
                  <a:pt x="662276" y="395287"/>
                </a:lnTo>
                <a:lnTo>
                  <a:pt x="901700" y="1984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36971" y="3192269"/>
            <a:ext cx="58420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数据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6971" y="3871719"/>
            <a:ext cx="58420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程序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52122" y="3125594"/>
            <a:ext cx="58420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计算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52122" y="3909819"/>
            <a:ext cx="58420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结果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444500" y="828700"/>
            <a:ext cx="6375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存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储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程序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算机的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结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构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5940" y="5856585"/>
            <a:ext cx="8021320" cy="500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-1340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000" spc="-295" dirty="0">
                <a:solidFill>
                  <a:srgbClr val="0BD0D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当今计算机硬件的经典结构和主流组织方式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841400"/>
            <a:ext cx="3835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总线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及其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成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865143"/>
            <a:ext cx="8043545" cy="39566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69265" marR="5080" indent="-457200">
              <a:lnSpc>
                <a:spcPct val="101000"/>
              </a:lnSpc>
              <a:spcBef>
                <a:spcPts val="6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总线</a:t>
            </a:r>
            <a:r>
              <a:rPr sz="3100" b="1" spc="3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3200" b="1" spc="30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Bus</a:t>
            </a:r>
            <a:r>
              <a:rPr sz="3100" b="1" spc="3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是计算机各种功能部件之间传 送信息的公共通信干线，它是</a:t>
            </a:r>
            <a:r>
              <a:rPr sz="32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2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100" b="1" spc="7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、内存、 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输入输出设备传递信息的公用通道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marR="27305" indent="-457200" algn="just">
              <a:lnSpc>
                <a:spcPct val="100000"/>
              </a:lnSpc>
              <a:spcBef>
                <a:spcPts val="31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计算机的各个部件通过总线相连接，外围设 备通过相应的接口电路再与总线相连接，从 而形成了计算机硬件系统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marR="27305" indent="-457200">
              <a:lnSpc>
                <a:spcPts val="3660"/>
              </a:lnSpc>
              <a:spcBef>
                <a:spcPts val="49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按照所传输的信息种类，总线包括一组控制线、一组数据线和一组地址线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705964"/>
            <a:ext cx="320040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130" dirty="0">
                <a:solidFill>
                  <a:srgbClr val="04617B"/>
                </a:solidFill>
              </a:rPr>
              <a:t>总线</a:t>
            </a:r>
            <a:r>
              <a:rPr sz="4850" spc="13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的</a:t>
            </a:r>
            <a:r>
              <a:rPr sz="4850" spc="130" dirty="0">
                <a:solidFill>
                  <a:srgbClr val="04617B"/>
                </a:solidFill>
              </a:rPr>
              <a:t>类</a:t>
            </a:r>
            <a:r>
              <a:rPr sz="4850" spc="13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型</a:t>
            </a:r>
            <a:endParaRPr sz="485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535" y="1569720"/>
            <a:ext cx="8218170" cy="197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内部总线：用于</a:t>
            </a:r>
            <a:r>
              <a:rPr sz="3200" b="1" spc="8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2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芯片内部连接各元件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ts val="3820"/>
              </a:lnSpc>
              <a:spcBef>
                <a:spcPts val="6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系统总线：用于连接</a:t>
            </a:r>
            <a:r>
              <a:rPr sz="3200" b="1" spc="8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2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、存储器和各种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43585" indent="-457200">
              <a:lnSpc>
                <a:spcPts val="3820"/>
              </a:lnSpc>
              <a:buFont typeface="Wingdings" panose="05000000000000000000" charset="0"/>
              <a:buChar char="n"/>
            </a:pPr>
            <a:r>
              <a:rPr sz="32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模块等主要部件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ct val="100000"/>
              </a:lnSpc>
              <a:spcBef>
                <a:spcPts val="6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通信总线：用于计算机系统之间通信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12154" y="5443103"/>
            <a:ext cx="0" cy="364490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1" y="364033"/>
                </a:lnTo>
              </a:path>
            </a:pathLst>
          </a:custGeom>
          <a:ln w="19050">
            <a:solidFill>
              <a:srgbClr val="065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9907" y="5644136"/>
            <a:ext cx="7464425" cy="235585"/>
          </a:xfrm>
          <a:custGeom>
            <a:avLst/>
            <a:gdLst/>
            <a:ahLst/>
            <a:cxnLst/>
            <a:rect l="l" t="t" r="r" b="b"/>
            <a:pathLst>
              <a:path w="7464425" h="235585">
                <a:moveTo>
                  <a:pt x="117502" y="0"/>
                </a:moveTo>
                <a:lnTo>
                  <a:pt x="0" y="117503"/>
                </a:lnTo>
                <a:lnTo>
                  <a:pt x="117502" y="235007"/>
                </a:lnTo>
                <a:lnTo>
                  <a:pt x="117502" y="176259"/>
                </a:lnTo>
                <a:lnTo>
                  <a:pt x="7405243" y="176259"/>
                </a:lnTo>
                <a:lnTo>
                  <a:pt x="7463998" y="117503"/>
                </a:lnTo>
                <a:lnTo>
                  <a:pt x="7405251" y="58755"/>
                </a:lnTo>
                <a:lnTo>
                  <a:pt x="117502" y="58755"/>
                </a:lnTo>
                <a:lnTo>
                  <a:pt x="117502" y="0"/>
                </a:lnTo>
                <a:close/>
              </a:path>
              <a:path w="7464425" h="235585">
                <a:moveTo>
                  <a:pt x="7405243" y="176259"/>
                </a:moveTo>
                <a:lnTo>
                  <a:pt x="7346496" y="176259"/>
                </a:lnTo>
                <a:lnTo>
                  <a:pt x="7346496" y="235007"/>
                </a:lnTo>
                <a:lnTo>
                  <a:pt x="7405243" y="176259"/>
                </a:lnTo>
                <a:close/>
              </a:path>
              <a:path w="7464425" h="235585">
                <a:moveTo>
                  <a:pt x="7346496" y="0"/>
                </a:moveTo>
                <a:lnTo>
                  <a:pt x="7346496" y="58755"/>
                </a:lnTo>
                <a:lnTo>
                  <a:pt x="7405251" y="58755"/>
                </a:lnTo>
                <a:lnTo>
                  <a:pt x="7346496" y="0"/>
                </a:lnTo>
                <a:close/>
              </a:path>
            </a:pathLst>
          </a:custGeom>
          <a:solidFill>
            <a:srgbClr val="FFC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906" y="5644136"/>
            <a:ext cx="7464425" cy="235585"/>
          </a:xfrm>
          <a:custGeom>
            <a:avLst/>
            <a:gdLst/>
            <a:ahLst/>
            <a:cxnLst/>
            <a:rect l="l" t="t" r="r" b="b"/>
            <a:pathLst>
              <a:path w="7464425" h="235585">
                <a:moveTo>
                  <a:pt x="7346496" y="0"/>
                </a:moveTo>
                <a:lnTo>
                  <a:pt x="7463999" y="117503"/>
                </a:lnTo>
                <a:lnTo>
                  <a:pt x="7346496" y="235007"/>
                </a:lnTo>
                <a:lnTo>
                  <a:pt x="7346496" y="176259"/>
                </a:lnTo>
                <a:lnTo>
                  <a:pt x="117503" y="176259"/>
                </a:lnTo>
                <a:lnTo>
                  <a:pt x="117503" y="235007"/>
                </a:lnTo>
                <a:lnTo>
                  <a:pt x="0" y="117503"/>
                </a:lnTo>
                <a:lnTo>
                  <a:pt x="117503" y="0"/>
                </a:lnTo>
                <a:lnTo>
                  <a:pt x="117503" y="58755"/>
                </a:lnTo>
                <a:lnTo>
                  <a:pt x="7346496" y="58755"/>
                </a:lnTo>
                <a:lnTo>
                  <a:pt x="7346496" y="0"/>
                </a:lnTo>
                <a:close/>
              </a:path>
            </a:pathLst>
          </a:custGeom>
          <a:ln w="12700">
            <a:solidFill>
              <a:srgbClr val="AC00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0984" y="3946754"/>
            <a:ext cx="1079500" cy="382270"/>
          </a:xfrm>
          <a:prstGeom prst="rect">
            <a:avLst/>
          </a:prstGeom>
          <a:solidFill>
            <a:srgbClr val="94F5FA"/>
          </a:solidFill>
          <a:ln w="12700">
            <a:solidFill>
              <a:srgbClr val="0BD0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9715">
              <a:lnSpc>
                <a:spcPct val="100000"/>
              </a:lnSpc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主存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122" y="3943415"/>
            <a:ext cx="1062990" cy="382270"/>
          </a:xfrm>
          <a:prstGeom prst="rect">
            <a:avLst/>
          </a:prstGeom>
          <a:solidFill>
            <a:srgbClr val="FFE79B"/>
          </a:solidFill>
          <a:ln w="1270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3840">
              <a:lnSpc>
                <a:spcPts val="2625"/>
              </a:lnSpc>
            </a:pPr>
            <a:r>
              <a:rPr sz="2200" b="1" spc="-15" dirty="0">
                <a:latin typeface="Constantia" panose="02030602050306030303"/>
                <a:cs typeface="Constantia" panose="02030602050306030303"/>
              </a:rPr>
              <a:t>CPU</a:t>
            </a:r>
            <a:endParaRPr sz="22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9906" y="5056916"/>
            <a:ext cx="1450975" cy="386715"/>
          </a:xfrm>
          <a:prstGeom prst="rect">
            <a:avLst/>
          </a:prstGeom>
          <a:solidFill>
            <a:srgbClr val="94F7DC"/>
          </a:solidFill>
          <a:ln w="12700">
            <a:solidFill>
              <a:srgbClr val="0C9B7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1130">
              <a:lnSpc>
                <a:spcPct val="100000"/>
              </a:lnSpc>
            </a:pPr>
            <a:r>
              <a:rPr sz="2200" b="1" spc="-5" dirty="0">
                <a:latin typeface="Constantia" panose="02030602050306030303"/>
                <a:cs typeface="Constantia" panose="02030602050306030303"/>
              </a:rPr>
              <a:t>SCSI</a:t>
            </a:r>
            <a:r>
              <a:rPr sz="32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设备</a:t>
            </a:r>
            <a:endParaRPr sz="322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49579" y="4024599"/>
            <a:ext cx="1530350" cy="236220"/>
          </a:xfrm>
          <a:custGeom>
            <a:avLst/>
            <a:gdLst/>
            <a:ahLst/>
            <a:cxnLst/>
            <a:rect l="l" t="t" r="r" b="b"/>
            <a:pathLst>
              <a:path w="1530350" h="236220">
                <a:moveTo>
                  <a:pt x="118021" y="0"/>
                </a:moveTo>
                <a:lnTo>
                  <a:pt x="0" y="118022"/>
                </a:lnTo>
                <a:lnTo>
                  <a:pt x="118021" y="236044"/>
                </a:lnTo>
                <a:lnTo>
                  <a:pt x="118021" y="177034"/>
                </a:lnTo>
                <a:lnTo>
                  <a:pt x="1470820" y="177034"/>
                </a:lnTo>
                <a:lnTo>
                  <a:pt x="1529831" y="118022"/>
                </a:lnTo>
                <a:lnTo>
                  <a:pt x="1470821" y="59011"/>
                </a:lnTo>
                <a:lnTo>
                  <a:pt x="118021" y="59011"/>
                </a:lnTo>
                <a:lnTo>
                  <a:pt x="118021" y="0"/>
                </a:lnTo>
                <a:close/>
              </a:path>
              <a:path w="1530350" h="236220">
                <a:moveTo>
                  <a:pt x="1470820" y="177034"/>
                </a:moveTo>
                <a:lnTo>
                  <a:pt x="1411810" y="177034"/>
                </a:lnTo>
                <a:lnTo>
                  <a:pt x="1411810" y="236044"/>
                </a:lnTo>
                <a:lnTo>
                  <a:pt x="1470820" y="177034"/>
                </a:lnTo>
                <a:close/>
              </a:path>
              <a:path w="1530350" h="236220">
                <a:moveTo>
                  <a:pt x="1411810" y="0"/>
                </a:moveTo>
                <a:lnTo>
                  <a:pt x="1411810" y="59011"/>
                </a:lnTo>
                <a:lnTo>
                  <a:pt x="1470821" y="59011"/>
                </a:lnTo>
                <a:lnTo>
                  <a:pt x="1411810" y="0"/>
                </a:lnTo>
                <a:close/>
              </a:path>
            </a:pathLst>
          </a:custGeom>
          <a:solidFill>
            <a:srgbClr val="FFC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49578" y="4024599"/>
            <a:ext cx="1530350" cy="236220"/>
          </a:xfrm>
          <a:custGeom>
            <a:avLst/>
            <a:gdLst/>
            <a:ahLst/>
            <a:cxnLst/>
            <a:rect l="l" t="t" r="r" b="b"/>
            <a:pathLst>
              <a:path w="1530350" h="236220">
                <a:moveTo>
                  <a:pt x="1411810" y="0"/>
                </a:moveTo>
                <a:lnTo>
                  <a:pt x="1529832" y="118022"/>
                </a:lnTo>
                <a:lnTo>
                  <a:pt x="1411810" y="236044"/>
                </a:lnTo>
                <a:lnTo>
                  <a:pt x="1411810" y="177033"/>
                </a:lnTo>
                <a:lnTo>
                  <a:pt x="118022" y="177033"/>
                </a:lnTo>
                <a:lnTo>
                  <a:pt x="118022" y="236044"/>
                </a:lnTo>
                <a:lnTo>
                  <a:pt x="0" y="118022"/>
                </a:lnTo>
                <a:lnTo>
                  <a:pt x="118022" y="0"/>
                </a:lnTo>
                <a:lnTo>
                  <a:pt x="118022" y="59011"/>
                </a:lnTo>
                <a:lnTo>
                  <a:pt x="1411810" y="59011"/>
                </a:lnTo>
                <a:lnTo>
                  <a:pt x="1411810" y="0"/>
                </a:lnTo>
                <a:close/>
              </a:path>
            </a:pathLst>
          </a:custGeom>
          <a:ln w="12700">
            <a:solidFill>
              <a:srgbClr val="AC00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79411" y="3742013"/>
            <a:ext cx="1889760" cy="697230"/>
          </a:xfrm>
          <a:custGeom>
            <a:avLst/>
            <a:gdLst/>
            <a:ahLst/>
            <a:cxnLst/>
            <a:rect l="l" t="t" r="r" b="b"/>
            <a:pathLst>
              <a:path w="1889760" h="697229">
                <a:moveTo>
                  <a:pt x="0" y="696970"/>
                </a:moveTo>
                <a:lnTo>
                  <a:pt x="1889760" y="696970"/>
                </a:lnTo>
                <a:lnTo>
                  <a:pt x="1889760" y="0"/>
                </a:lnTo>
                <a:lnTo>
                  <a:pt x="0" y="0"/>
                </a:lnTo>
                <a:lnTo>
                  <a:pt x="0" y="696970"/>
                </a:lnTo>
                <a:close/>
              </a:path>
            </a:pathLst>
          </a:custGeom>
          <a:solidFill>
            <a:srgbClr val="FF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79411" y="3742014"/>
            <a:ext cx="1889760" cy="697230"/>
          </a:xfrm>
          <a:custGeom>
            <a:avLst/>
            <a:gdLst/>
            <a:ahLst/>
            <a:cxnLst/>
            <a:rect l="l" t="t" r="r" b="b"/>
            <a:pathLst>
              <a:path w="1889760" h="697229">
                <a:moveTo>
                  <a:pt x="0" y="0"/>
                </a:moveTo>
                <a:lnTo>
                  <a:pt x="1889760" y="0"/>
                </a:lnTo>
                <a:lnTo>
                  <a:pt x="1889760" y="696970"/>
                </a:lnTo>
                <a:lnTo>
                  <a:pt x="0" y="69697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07540" y="3720894"/>
            <a:ext cx="58420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北桥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33690" y="4063794"/>
            <a:ext cx="198120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（主存控制器）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9907" y="6487154"/>
            <a:ext cx="7464425" cy="235585"/>
          </a:xfrm>
          <a:custGeom>
            <a:avLst/>
            <a:gdLst/>
            <a:ahLst/>
            <a:cxnLst/>
            <a:rect l="l" t="t" r="r" b="b"/>
            <a:pathLst>
              <a:path w="7464425" h="235584">
                <a:moveTo>
                  <a:pt x="117502" y="0"/>
                </a:moveTo>
                <a:lnTo>
                  <a:pt x="0" y="117503"/>
                </a:lnTo>
                <a:lnTo>
                  <a:pt x="117502" y="235007"/>
                </a:lnTo>
                <a:lnTo>
                  <a:pt x="117502" y="176259"/>
                </a:lnTo>
                <a:lnTo>
                  <a:pt x="7405243" y="176259"/>
                </a:lnTo>
                <a:lnTo>
                  <a:pt x="7463998" y="117503"/>
                </a:lnTo>
                <a:lnTo>
                  <a:pt x="7405251" y="58755"/>
                </a:lnTo>
                <a:lnTo>
                  <a:pt x="117502" y="58755"/>
                </a:lnTo>
                <a:lnTo>
                  <a:pt x="117502" y="0"/>
                </a:lnTo>
                <a:close/>
              </a:path>
              <a:path w="7464425" h="235584">
                <a:moveTo>
                  <a:pt x="7405243" y="176259"/>
                </a:moveTo>
                <a:lnTo>
                  <a:pt x="7346496" y="176259"/>
                </a:lnTo>
                <a:lnTo>
                  <a:pt x="7346496" y="235007"/>
                </a:lnTo>
                <a:lnTo>
                  <a:pt x="7405243" y="176259"/>
                </a:lnTo>
                <a:close/>
              </a:path>
              <a:path w="7464425" h="235584">
                <a:moveTo>
                  <a:pt x="7346496" y="0"/>
                </a:moveTo>
                <a:lnTo>
                  <a:pt x="7346496" y="58755"/>
                </a:lnTo>
                <a:lnTo>
                  <a:pt x="7405251" y="58755"/>
                </a:lnTo>
                <a:lnTo>
                  <a:pt x="7346496" y="0"/>
                </a:lnTo>
                <a:close/>
              </a:path>
            </a:pathLst>
          </a:custGeom>
          <a:solidFill>
            <a:srgbClr val="FFC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9906" y="6487154"/>
            <a:ext cx="7464425" cy="235585"/>
          </a:xfrm>
          <a:custGeom>
            <a:avLst/>
            <a:gdLst/>
            <a:ahLst/>
            <a:cxnLst/>
            <a:rect l="l" t="t" r="r" b="b"/>
            <a:pathLst>
              <a:path w="7464425" h="235584">
                <a:moveTo>
                  <a:pt x="7346496" y="0"/>
                </a:moveTo>
                <a:lnTo>
                  <a:pt x="7463999" y="117503"/>
                </a:lnTo>
                <a:lnTo>
                  <a:pt x="7346496" y="235007"/>
                </a:lnTo>
                <a:lnTo>
                  <a:pt x="7346496" y="176259"/>
                </a:lnTo>
                <a:lnTo>
                  <a:pt x="117503" y="176259"/>
                </a:lnTo>
                <a:lnTo>
                  <a:pt x="117503" y="235007"/>
                </a:lnTo>
                <a:lnTo>
                  <a:pt x="0" y="117503"/>
                </a:lnTo>
                <a:lnTo>
                  <a:pt x="117503" y="0"/>
                </a:lnTo>
                <a:lnTo>
                  <a:pt x="117503" y="58755"/>
                </a:lnTo>
                <a:lnTo>
                  <a:pt x="7346496" y="58755"/>
                </a:lnTo>
                <a:lnTo>
                  <a:pt x="7346496" y="0"/>
                </a:lnTo>
                <a:close/>
              </a:path>
            </a:pathLst>
          </a:custGeom>
          <a:ln w="12700">
            <a:solidFill>
              <a:srgbClr val="AC00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1994" y="5443103"/>
            <a:ext cx="5715" cy="241935"/>
          </a:xfrm>
          <a:custGeom>
            <a:avLst/>
            <a:gdLst/>
            <a:ahLst/>
            <a:cxnLst/>
            <a:rect l="l" t="t" r="r" b="b"/>
            <a:pathLst>
              <a:path w="5715" h="241935">
                <a:moveTo>
                  <a:pt x="0" y="0"/>
                </a:moveTo>
                <a:lnTo>
                  <a:pt x="5379" y="241416"/>
                </a:lnTo>
              </a:path>
            </a:pathLst>
          </a:custGeom>
          <a:ln w="19050">
            <a:solidFill>
              <a:srgbClr val="065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15114" y="5940669"/>
            <a:ext cx="1204595" cy="386715"/>
          </a:xfrm>
          <a:prstGeom prst="rect">
            <a:avLst/>
          </a:prstGeom>
          <a:solidFill>
            <a:srgbClr val="94F7DC"/>
          </a:solidFill>
          <a:ln w="12700">
            <a:solidFill>
              <a:srgbClr val="0C9B7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7335">
              <a:lnSpc>
                <a:spcPct val="100000"/>
              </a:lnSpc>
            </a:pPr>
            <a:r>
              <a:rPr sz="2200" b="1" spc="-30" dirty="0">
                <a:latin typeface="Constantia" panose="02030602050306030303"/>
                <a:cs typeface="Constantia" panose="02030602050306030303"/>
              </a:rPr>
              <a:t>COM</a:t>
            </a:r>
            <a:endParaRPr sz="22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28478" y="5927978"/>
            <a:ext cx="1066165" cy="386715"/>
          </a:xfrm>
          <a:prstGeom prst="rect">
            <a:avLst/>
          </a:prstGeom>
          <a:solidFill>
            <a:srgbClr val="94F7DC"/>
          </a:solidFill>
          <a:ln w="12700">
            <a:solidFill>
              <a:srgbClr val="0C9B7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2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鼠标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61291" y="6314164"/>
            <a:ext cx="635" cy="231775"/>
          </a:xfrm>
          <a:custGeom>
            <a:avLst/>
            <a:gdLst/>
            <a:ahLst/>
            <a:cxnLst/>
            <a:rect l="l" t="t" r="r" b="b"/>
            <a:pathLst>
              <a:path w="635" h="231775">
                <a:moveTo>
                  <a:pt x="0" y="0"/>
                </a:moveTo>
                <a:lnTo>
                  <a:pt x="450" y="231687"/>
                </a:lnTo>
              </a:path>
            </a:pathLst>
          </a:custGeom>
          <a:ln w="19050">
            <a:solidFill>
              <a:srgbClr val="065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38120" y="5934323"/>
            <a:ext cx="1066165" cy="386715"/>
          </a:xfrm>
          <a:prstGeom prst="rect">
            <a:avLst/>
          </a:prstGeom>
          <a:solidFill>
            <a:srgbClr val="94F7DC"/>
          </a:solidFill>
          <a:ln w="12700">
            <a:solidFill>
              <a:srgbClr val="0C9B7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2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键盘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70933" y="6320509"/>
            <a:ext cx="635" cy="231775"/>
          </a:xfrm>
          <a:custGeom>
            <a:avLst/>
            <a:gdLst/>
            <a:ahLst/>
            <a:cxnLst/>
            <a:rect l="l" t="t" r="r" b="b"/>
            <a:pathLst>
              <a:path w="635" h="231775">
                <a:moveTo>
                  <a:pt x="0" y="0"/>
                </a:moveTo>
                <a:lnTo>
                  <a:pt x="450" y="231687"/>
                </a:lnTo>
              </a:path>
            </a:pathLst>
          </a:custGeom>
          <a:ln w="19050">
            <a:solidFill>
              <a:srgbClr val="065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19371" y="5807135"/>
            <a:ext cx="3810" cy="739140"/>
          </a:xfrm>
          <a:custGeom>
            <a:avLst/>
            <a:gdLst/>
            <a:ahLst/>
            <a:cxnLst/>
            <a:rect l="l" t="t" r="r" b="b"/>
            <a:pathLst>
              <a:path w="3810" h="739140">
                <a:moveTo>
                  <a:pt x="3552" y="0"/>
                </a:moveTo>
                <a:lnTo>
                  <a:pt x="0" y="738716"/>
                </a:lnTo>
              </a:path>
            </a:pathLst>
          </a:custGeom>
          <a:ln w="19050">
            <a:solidFill>
              <a:srgbClr val="065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3915" y="5447096"/>
            <a:ext cx="0" cy="247015"/>
          </a:xfrm>
          <a:custGeom>
            <a:avLst/>
            <a:gdLst/>
            <a:ahLst/>
            <a:cxnLst/>
            <a:rect l="l" t="t" r="r" b="b"/>
            <a:pathLst>
              <a:path h="247014">
                <a:moveTo>
                  <a:pt x="0" y="0"/>
                </a:moveTo>
                <a:lnTo>
                  <a:pt x="0" y="246948"/>
                </a:lnTo>
              </a:path>
            </a:pathLst>
          </a:custGeom>
          <a:ln w="20929">
            <a:solidFill>
              <a:srgbClr val="065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576574" y="5239853"/>
            <a:ext cx="10572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onstantia" panose="02030602050306030303"/>
                <a:cs typeface="Constantia" panose="02030602050306030303"/>
              </a:rPr>
              <a:t>P</a:t>
            </a:r>
            <a:r>
              <a:rPr sz="2200" b="1" spc="-5" dirty="0">
                <a:latin typeface="Constantia" panose="02030602050306030303"/>
                <a:cs typeface="Constantia" panose="02030602050306030303"/>
              </a:rPr>
              <a:t>C</a:t>
            </a:r>
            <a:r>
              <a:rPr sz="2200" b="1" dirty="0">
                <a:latin typeface="Constantia" panose="02030602050306030303"/>
                <a:cs typeface="Constantia" panose="02030602050306030303"/>
              </a:rPr>
              <a:t>I</a:t>
            </a:r>
            <a:r>
              <a:rPr sz="32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总线</a:t>
            </a:r>
            <a:endParaRPr sz="322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54757" y="6080776"/>
            <a:ext cx="14128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onstantia" panose="02030602050306030303"/>
                <a:cs typeface="Constantia" panose="02030602050306030303"/>
              </a:rPr>
              <a:t>E(ISA)</a:t>
            </a:r>
            <a:r>
              <a:rPr sz="32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总线</a:t>
            </a:r>
            <a:endParaRPr sz="322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02145" y="6325429"/>
            <a:ext cx="635" cy="231775"/>
          </a:xfrm>
          <a:custGeom>
            <a:avLst/>
            <a:gdLst/>
            <a:ahLst/>
            <a:cxnLst/>
            <a:rect l="l" t="t" r="r" b="b"/>
            <a:pathLst>
              <a:path w="634" h="231775">
                <a:moveTo>
                  <a:pt x="0" y="0"/>
                </a:moveTo>
                <a:lnTo>
                  <a:pt x="450" y="231687"/>
                </a:lnTo>
              </a:path>
            </a:pathLst>
          </a:custGeom>
          <a:ln w="19050">
            <a:solidFill>
              <a:srgbClr val="065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92074" y="5059112"/>
            <a:ext cx="1368425" cy="386715"/>
          </a:xfrm>
          <a:prstGeom prst="rect">
            <a:avLst/>
          </a:prstGeom>
          <a:solidFill>
            <a:srgbClr val="94F7DC"/>
          </a:solidFill>
          <a:ln w="12700">
            <a:solidFill>
              <a:srgbClr val="0C9B7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920">
              <a:lnSpc>
                <a:spcPct val="100000"/>
              </a:lnSpc>
            </a:pPr>
            <a:r>
              <a:rPr sz="2200" b="1" spc="10" dirty="0">
                <a:latin typeface="Constantia" panose="02030602050306030303"/>
                <a:cs typeface="Constantia" panose="02030602050306030303"/>
              </a:rPr>
              <a:t>LAN</a:t>
            </a:r>
            <a:r>
              <a:rPr sz="32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设备</a:t>
            </a:r>
            <a:endParaRPr sz="322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03294" y="3663638"/>
            <a:ext cx="470027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569335" algn="l"/>
              </a:tabLst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处理器总线	</a:t>
            </a:r>
            <a:r>
              <a:rPr sz="32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存储总线</a:t>
            </a:r>
            <a:endParaRPr sz="322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69170" y="4017055"/>
            <a:ext cx="1584325" cy="236220"/>
          </a:xfrm>
          <a:custGeom>
            <a:avLst/>
            <a:gdLst/>
            <a:ahLst/>
            <a:cxnLst/>
            <a:rect l="l" t="t" r="r" b="b"/>
            <a:pathLst>
              <a:path w="1584325" h="236220">
                <a:moveTo>
                  <a:pt x="118021" y="0"/>
                </a:moveTo>
                <a:lnTo>
                  <a:pt x="0" y="118022"/>
                </a:lnTo>
                <a:lnTo>
                  <a:pt x="118021" y="236043"/>
                </a:lnTo>
                <a:lnTo>
                  <a:pt x="118021" y="177031"/>
                </a:lnTo>
                <a:lnTo>
                  <a:pt x="1525252" y="177031"/>
                </a:lnTo>
                <a:lnTo>
                  <a:pt x="1584262" y="118022"/>
                </a:lnTo>
                <a:lnTo>
                  <a:pt x="1525250" y="59010"/>
                </a:lnTo>
                <a:lnTo>
                  <a:pt x="118021" y="59010"/>
                </a:lnTo>
                <a:lnTo>
                  <a:pt x="118021" y="0"/>
                </a:lnTo>
                <a:close/>
              </a:path>
              <a:path w="1584325" h="236220">
                <a:moveTo>
                  <a:pt x="1525252" y="177031"/>
                </a:moveTo>
                <a:lnTo>
                  <a:pt x="1466239" y="177031"/>
                </a:lnTo>
                <a:lnTo>
                  <a:pt x="1466239" y="236043"/>
                </a:lnTo>
                <a:lnTo>
                  <a:pt x="1525252" y="177031"/>
                </a:lnTo>
                <a:close/>
              </a:path>
              <a:path w="1584325" h="236220">
                <a:moveTo>
                  <a:pt x="1466239" y="0"/>
                </a:moveTo>
                <a:lnTo>
                  <a:pt x="1466239" y="59010"/>
                </a:lnTo>
                <a:lnTo>
                  <a:pt x="1525250" y="59010"/>
                </a:lnTo>
                <a:lnTo>
                  <a:pt x="1466239" y="0"/>
                </a:lnTo>
                <a:close/>
              </a:path>
            </a:pathLst>
          </a:custGeom>
          <a:solidFill>
            <a:srgbClr val="FFC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9171" y="4017055"/>
            <a:ext cx="1584325" cy="236220"/>
          </a:xfrm>
          <a:custGeom>
            <a:avLst/>
            <a:gdLst/>
            <a:ahLst/>
            <a:cxnLst/>
            <a:rect l="l" t="t" r="r" b="b"/>
            <a:pathLst>
              <a:path w="1584325" h="236220">
                <a:moveTo>
                  <a:pt x="1466239" y="0"/>
                </a:moveTo>
                <a:lnTo>
                  <a:pt x="1584262" y="118022"/>
                </a:lnTo>
                <a:lnTo>
                  <a:pt x="1466239" y="236044"/>
                </a:lnTo>
                <a:lnTo>
                  <a:pt x="1466239" y="177032"/>
                </a:lnTo>
                <a:lnTo>
                  <a:pt x="118021" y="177032"/>
                </a:lnTo>
                <a:lnTo>
                  <a:pt x="118021" y="236044"/>
                </a:lnTo>
                <a:lnTo>
                  <a:pt x="0" y="118022"/>
                </a:lnTo>
                <a:lnTo>
                  <a:pt x="118021" y="0"/>
                </a:lnTo>
                <a:lnTo>
                  <a:pt x="118021" y="59011"/>
                </a:lnTo>
                <a:lnTo>
                  <a:pt x="1466239" y="59011"/>
                </a:lnTo>
                <a:lnTo>
                  <a:pt x="1466239" y="0"/>
                </a:lnTo>
                <a:close/>
              </a:path>
            </a:pathLst>
          </a:custGeom>
          <a:ln w="12700">
            <a:solidFill>
              <a:srgbClr val="AC00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953969" y="5068072"/>
            <a:ext cx="1398270" cy="386715"/>
          </a:xfrm>
          <a:prstGeom prst="rect">
            <a:avLst/>
          </a:prstGeom>
          <a:solidFill>
            <a:srgbClr val="94F7DC"/>
          </a:solidFill>
          <a:ln w="12700">
            <a:solidFill>
              <a:srgbClr val="0C9B7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图形设备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37869" y="5452831"/>
            <a:ext cx="635" cy="231775"/>
          </a:xfrm>
          <a:custGeom>
            <a:avLst/>
            <a:gdLst/>
            <a:ahLst/>
            <a:cxnLst/>
            <a:rect l="l" t="t" r="r" b="b"/>
            <a:pathLst>
              <a:path w="634" h="231775">
                <a:moveTo>
                  <a:pt x="0" y="0"/>
                </a:moveTo>
                <a:lnTo>
                  <a:pt x="450" y="231687"/>
                </a:lnTo>
              </a:path>
            </a:pathLst>
          </a:custGeom>
          <a:ln w="19050">
            <a:solidFill>
              <a:srgbClr val="065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684692" y="4750126"/>
            <a:ext cx="1889760" cy="697230"/>
          </a:xfrm>
          <a:prstGeom prst="rect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98170">
              <a:lnSpc>
                <a:spcPts val="2505"/>
              </a:lnSpc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南桥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4130">
              <a:lnSpc>
                <a:spcPct val="100000"/>
              </a:lnSpc>
              <a:spcBef>
                <a:spcPts val="100"/>
              </a:spcBef>
            </a:pPr>
            <a:r>
              <a:rPr sz="32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200" b="1" spc="40" dirty="0">
                <a:latin typeface="Constantia" panose="02030602050306030303"/>
                <a:cs typeface="Constantia" panose="02030602050306030303"/>
              </a:rPr>
              <a:t>I/O</a:t>
            </a:r>
            <a:r>
              <a:rPr sz="32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控制器）</a:t>
            </a:r>
            <a:endParaRPr sz="322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22412" y="4438984"/>
            <a:ext cx="1905" cy="306070"/>
          </a:xfrm>
          <a:custGeom>
            <a:avLst/>
            <a:gdLst/>
            <a:ahLst/>
            <a:cxnLst/>
            <a:rect l="l" t="t" r="r" b="b"/>
            <a:pathLst>
              <a:path w="1904" h="306070">
                <a:moveTo>
                  <a:pt x="1878" y="0"/>
                </a:moveTo>
                <a:lnTo>
                  <a:pt x="0" y="306075"/>
                </a:lnTo>
              </a:path>
            </a:pathLst>
          </a:custGeom>
          <a:ln w="19050">
            <a:solidFill>
              <a:srgbClr val="065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556182" y="4387973"/>
            <a:ext cx="1143000" cy="35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桥间接口</a:t>
            </a:r>
            <a:endParaRPr sz="21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教学资源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7305" y="1713230"/>
            <a:ext cx="9324975" cy="3181350"/>
          </a:xfrm>
        </p:spPr>
        <p:txBody>
          <a:bodyPr wrap="square"/>
          <a:lstStyle/>
          <a:p>
            <a:pPr>
              <a:lnSpc>
                <a:spcPct val="90000"/>
              </a:lnSpc>
            </a:pPr>
            <a:r>
              <a:rPr lang="zh-CN" altLang="en-US" dirty="0"/>
              <a:t>教材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操作系统教程</a:t>
            </a:r>
            <a:r>
              <a:rPr lang="en-US" altLang="zh-CN" sz="2800" dirty="0"/>
              <a:t>》(</a:t>
            </a:r>
            <a:r>
              <a:rPr lang="zh-CN" altLang="en-US" sz="2800" dirty="0">
                <a:solidFill>
                  <a:srgbClr val="FF0000"/>
                </a:solidFill>
              </a:rPr>
              <a:t>第</a:t>
            </a:r>
            <a:r>
              <a:rPr lang="en-US" altLang="zh-CN" sz="2800" dirty="0">
                <a:solidFill>
                  <a:srgbClr val="FF0000"/>
                </a:solidFill>
              </a:rPr>
              <a:t>5</a:t>
            </a:r>
            <a:r>
              <a:rPr lang="zh-CN" altLang="en-US" sz="2800" dirty="0">
                <a:solidFill>
                  <a:srgbClr val="FF0000"/>
                </a:solidFill>
              </a:rPr>
              <a:t>版</a:t>
            </a:r>
            <a:r>
              <a:rPr lang="en-US" altLang="zh-CN" sz="2800" dirty="0"/>
              <a:t>)</a:t>
            </a:r>
            <a:r>
              <a:rPr lang="zh-CN" altLang="en-US" sz="2800" dirty="0"/>
              <a:t>，费翔林、骆斌编著，高等教育出版社，</a:t>
            </a:r>
            <a:r>
              <a:rPr lang="en-US" altLang="zh-CN" sz="2800" dirty="0"/>
              <a:t>2014</a:t>
            </a:r>
            <a:r>
              <a:rPr lang="zh-CN" altLang="en-US" sz="2800" dirty="0"/>
              <a:t>年</a:t>
            </a:r>
            <a:r>
              <a:rPr lang="en-US" altLang="zh-CN" sz="2800" dirty="0"/>
              <a:t>2</a:t>
            </a:r>
            <a:r>
              <a:rPr lang="zh-CN" altLang="en-US" sz="2800" dirty="0"/>
              <a:t>月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参考资料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实用操作系统概念（恐龙书）</a:t>
            </a:r>
            <a:r>
              <a:rPr lang="en-US" altLang="zh-CN" sz="2800" dirty="0"/>
              <a:t>》</a:t>
            </a:r>
            <a:r>
              <a:rPr lang="zh-CN" altLang="en-US" sz="2800" dirty="0"/>
              <a:t>（第</a:t>
            </a:r>
            <a:r>
              <a:rPr lang="en-US" altLang="zh-CN" sz="2800" dirty="0"/>
              <a:t>9</a:t>
            </a:r>
            <a:r>
              <a:rPr lang="zh-CN" altLang="en-US" sz="2800" dirty="0"/>
              <a:t>版）</a:t>
            </a:r>
            <a:r>
              <a:rPr lang="en-US" altLang="zh-CN" sz="2800" dirty="0"/>
              <a:t>,A.</a:t>
            </a:r>
            <a:r>
              <a:rPr lang="en-US" altLang="zh-CN" sz="2800" dirty="0" err="1"/>
              <a:t>Silberschatz</a:t>
            </a:r>
            <a:r>
              <a:rPr lang="zh-CN" altLang="en-US" sz="2800" dirty="0"/>
              <a:t>编著</a:t>
            </a:r>
            <a:endParaRPr lang="en-US" altLang="zh-CN" sz="2800" dirty="0"/>
          </a:p>
          <a:p>
            <a:pPr lvl="1">
              <a:lnSpc>
                <a:spcPct val="90000"/>
              </a:lnSpc>
            </a:pPr>
            <a:r>
              <a:rPr lang="en-US" altLang="zh-CN" sz="2800" dirty="0"/>
              <a:t>《Linux</a:t>
            </a:r>
            <a:r>
              <a:rPr lang="zh-CN" altLang="en-US" sz="2800" dirty="0"/>
              <a:t>操作系统实验教程</a:t>
            </a:r>
            <a:r>
              <a:rPr lang="en-US" altLang="zh-CN" sz="2800" dirty="0"/>
              <a:t>》</a:t>
            </a:r>
            <a:r>
              <a:rPr lang="zh-CN" altLang="en-US" sz="2800" dirty="0"/>
              <a:t>，费翔林主编，高等教育出版社，</a:t>
            </a:r>
            <a:r>
              <a:rPr lang="en-US" altLang="zh-CN" sz="2800" dirty="0"/>
              <a:t>2009</a:t>
            </a:r>
            <a:r>
              <a:rPr lang="zh-CN" altLang="en-US" sz="2800" dirty="0"/>
              <a:t>年</a:t>
            </a:r>
            <a:r>
              <a:rPr lang="en-US" altLang="zh-CN" sz="2800" dirty="0"/>
              <a:t>4</a:t>
            </a:r>
            <a:r>
              <a:rPr lang="zh-CN" altLang="en-US" sz="2800" dirty="0"/>
              <a:t>月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460432" y="6525344"/>
            <a:ext cx="574205" cy="29754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24D2062-5B48-43FB-8412-C50E20A68548}" type="slidenum">
              <a:rPr lang="en-US" altLang="zh-CN" smtClean="0"/>
              <a:t>2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755576" y="1090464"/>
            <a:ext cx="7357564" cy="57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/>
                <a:ea typeface="华文新魏"/>
                <a:cs typeface="华文新魏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教学资源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854100"/>
            <a:ext cx="540575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中央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处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理器</a:t>
            </a:r>
            <a:r>
              <a:rPr sz="44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（</a:t>
            </a:r>
            <a:r>
              <a:rPr sz="4400" b="0" dirty="0">
                <a:solidFill>
                  <a:srgbClr val="04617B"/>
                </a:solidFill>
                <a:latin typeface="Times New Roman" panose="02020603050405020304"/>
                <a:cs typeface="Times New Roman" panose="02020603050405020304"/>
              </a:rPr>
              <a:t>CP</a:t>
            </a:r>
            <a:r>
              <a:rPr sz="4400" b="0" spc="-5" dirty="0">
                <a:solidFill>
                  <a:srgbClr val="04617B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44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）</a:t>
            </a:r>
            <a:endParaRPr sz="44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1" y="2133600"/>
            <a:ext cx="8610600" cy="446214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469265" marR="196850" indent="-457200">
              <a:lnSpc>
                <a:spcPct val="102000"/>
              </a:lnSpc>
              <a:spcBef>
                <a:spcPts val="3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中央处理器是计算机的运算核心（</a:t>
            </a:r>
            <a:r>
              <a:rPr sz="3200" b="1" spc="8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Co</a:t>
            </a:r>
            <a:r>
              <a:rPr sz="3200" b="1" spc="-5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200" b="1" spc="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100" b="1" spc="7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）和 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控制单元（</a:t>
            </a:r>
            <a:r>
              <a:rPr sz="3100" b="1" spc="-77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spc="-10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3200" b="1" spc="2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Unit</a:t>
            </a:r>
            <a:r>
              <a:rPr sz="3100" b="1" spc="2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主要包括：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lvl="1" indent="-457200">
              <a:lnSpc>
                <a:spcPct val="100000"/>
              </a:lnSpc>
              <a:spcBef>
                <a:spcPts val="6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运算逻辑部件：一个或多个运算器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330" marR="5080" lvl="1" indent="-457200">
              <a:lnSpc>
                <a:spcPts val="3700"/>
              </a:lnSpc>
              <a:spcBef>
                <a:spcPts val="42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31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寄存器部件：包括通用寄存器、控制与状态寄存器，以及高速缓冲存储器（</a:t>
            </a:r>
            <a:r>
              <a:rPr sz="3200" b="1" dirty="0" err="1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Cac</a:t>
            </a:r>
            <a:r>
              <a:rPr sz="3200" b="1" spc="-5" dirty="0" err="1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3200" b="1" spc="5" dirty="0" err="1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330" marR="276225" lvl="1" indent="-457200" algn="just">
              <a:lnSpc>
                <a:spcPct val="101000"/>
              </a:lnSpc>
              <a:spcBef>
                <a:spcPts val="13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控制部件：实现各部件间联系的数据、控 制及状态的内部总线；负责对指令译码、 发出为完成每条指令所要执行操作的控制 信号、实现数据传输等功能的部件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819571"/>
            <a:ext cx="4470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处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理器与寄存器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050" y="2192655"/>
            <a:ext cx="2906395" cy="222123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584200" lvl="0" indent="-571500">
              <a:lnSpc>
                <a:spcPct val="100000"/>
              </a:lnSpc>
              <a:spcBef>
                <a:spcPts val="955"/>
              </a:spcBef>
              <a:buClr>
                <a:srgbClr val="0BD0D9"/>
              </a:buClr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127" baseline="100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运算单元</a:t>
            </a:r>
            <a:endParaRPr sz="2800" baseline="1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84200" lvl="0" indent="-571500">
              <a:lnSpc>
                <a:spcPct val="100000"/>
              </a:lnSpc>
              <a:spcBef>
                <a:spcPts val="955"/>
              </a:spcBef>
              <a:buClr>
                <a:srgbClr val="0BD0D9"/>
              </a:buClr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127" baseline="100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控制单元</a:t>
            </a:r>
            <a:endParaRPr sz="2800" baseline="1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84200" lvl="0" indent="-571500">
              <a:lnSpc>
                <a:spcPct val="100000"/>
              </a:lnSpc>
              <a:spcBef>
                <a:spcPts val="860"/>
              </a:spcBef>
              <a:buClr>
                <a:srgbClr val="0BD0D9"/>
              </a:buClr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127" baseline="100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内部总线</a:t>
            </a:r>
            <a:endParaRPr sz="4050" baseline="1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-5" dirty="0">
                <a:solidFill>
                  <a:srgbClr val="04617B"/>
                </a:solidFill>
                <a:latin typeface="Constantia" panose="02030602050306030303"/>
                <a:cs typeface="Constantia" panose="02030602050306030303"/>
              </a:rPr>
              <a:t>PC/IR/Flag</a:t>
            </a:r>
            <a:endParaRPr sz="2800">
              <a:latin typeface="Constantia" panose="02030602050306030303"/>
              <a:cs typeface="Constantia" panose="02030602050306030303"/>
            </a:endParaRPr>
          </a:p>
          <a:p>
            <a:pPr marL="469900" indent="-457200">
              <a:lnSpc>
                <a:spcPct val="100000"/>
              </a:lnSpc>
              <a:spcBef>
                <a:spcPts val="740"/>
              </a:spcBef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-5" dirty="0">
                <a:solidFill>
                  <a:srgbClr val="04617B"/>
                </a:solidFill>
                <a:latin typeface="Constantia" panose="02030602050306030303"/>
                <a:cs typeface="Constantia" panose="02030602050306030303"/>
              </a:rPr>
              <a:t>MAR/MDR</a:t>
            </a:r>
            <a:endParaRPr sz="28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050" y="4413885"/>
            <a:ext cx="2907030" cy="139192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65"/>
              </a:spcBef>
              <a:buClr>
                <a:srgbClr val="0BD0D9"/>
              </a:buClr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127" baseline="100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寄存器</a:t>
            </a:r>
            <a:endParaRPr sz="2800" baseline="1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dirty="0">
                <a:solidFill>
                  <a:srgbClr val="04617B"/>
                </a:solidFill>
                <a:latin typeface="Constantia" panose="02030602050306030303"/>
                <a:cs typeface="Constantia" panose="02030602050306030303"/>
              </a:rPr>
              <a:t>Cache</a:t>
            </a:r>
            <a:endParaRPr sz="2800">
              <a:latin typeface="Constantia" panose="02030602050306030303"/>
              <a:cs typeface="Constantia" panose="02030602050306030303"/>
            </a:endParaRPr>
          </a:p>
          <a:p>
            <a:pPr marL="469900" indent="-457200">
              <a:lnSpc>
                <a:spcPct val="100000"/>
              </a:lnSpc>
              <a:spcBef>
                <a:spcPts val="740"/>
              </a:spcBef>
              <a:buClr>
                <a:srgbClr val="0BD0D9"/>
              </a:buClr>
              <a:buSzPct val="96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5" dirty="0">
                <a:solidFill>
                  <a:srgbClr val="04617B"/>
                </a:solidFill>
                <a:latin typeface="Constantia" panose="02030602050306030303"/>
                <a:cs typeface="Constantia" panose="02030602050306030303"/>
              </a:rPr>
              <a:t>I</a:t>
            </a:r>
            <a:r>
              <a:rPr sz="2800" b="1" spc="-75" dirty="0">
                <a:solidFill>
                  <a:srgbClr val="04617B"/>
                </a:solidFill>
                <a:latin typeface="Constantia" panose="02030602050306030303"/>
                <a:cs typeface="Constantia" panose="02030602050306030303"/>
              </a:rPr>
              <a:t>O</a:t>
            </a:r>
            <a:r>
              <a:rPr sz="2800" b="1" dirty="0">
                <a:solidFill>
                  <a:srgbClr val="04617B"/>
                </a:solidFill>
                <a:latin typeface="Constantia" panose="02030602050306030303"/>
                <a:cs typeface="Constantia" panose="02030602050306030303"/>
              </a:rPr>
              <a:t>A</a:t>
            </a:r>
            <a:r>
              <a:rPr sz="2800" b="1" spc="-5" dirty="0">
                <a:solidFill>
                  <a:srgbClr val="04617B"/>
                </a:solidFill>
                <a:latin typeface="Constantia" panose="02030602050306030303"/>
                <a:cs typeface="Constantia" panose="02030602050306030303"/>
              </a:rPr>
              <a:t>R/</a:t>
            </a:r>
            <a:r>
              <a:rPr sz="2800" b="1" spc="5" dirty="0">
                <a:solidFill>
                  <a:srgbClr val="04617B"/>
                </a:solidFill>
                <a:latin typeface="Constantia" panose="02030602050306030303"/>
                <a:cs typeface="Constantia" panose="02030602050306030303"/>
              </a:rPr>
              <a:t>I</a:t>
            </a:r>
            <a:r>
              <a:rPr sz="2800" b="1" dirty="0">
                <a:solidFill>
                  <a:srgbClr val="04617B"/>
                </a:solidFill>
                <a:latin typeface="Constantia" panose="02030602050306030303"/>
                <a:cs typeface="Constantia" panose="02030602050306030303"/>
              </a:rPr>
              <a:t>ODR</a:t>
            </a:r>
            <a:endParaRPr sz="28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3250" y="2418601"/>
            <a:ext cx="745490" cy="1224915"/>
          </a:xfrm>
          <a:prstGeom prst="rect">
            <a:avLst/>
          </a:prstGeom>
          <a:solidFill>
            <a:srgbClr val="FFE79B"/>
          </a:solidFill>
          <a:ln w="12700">
            <a:solidFill>
              <a:srgbClr val="FFC000"/>
            </a:solidFill>
          </a:ln>
        </p:spPr>
        <p:txBody>
          <a:bodyPr vert="horz" wrap="square" lIns="0" tIns="175895" rIns="0" bIns="0" rtlCol="0">
            <a:spAutoFit/>
          </a:bodyPr>
          <a:lstStyle/>
          <a:p>
            <a:pPr marL="118110" marR="110490" algn="just">
              <a:lnSpc>
                <a:spcPct val="98000"/>
              </a:lnSpc>
              <a:spcBef>
                <a:spcPts val="1385"/>
              </a:spcBef>
            </a:pPr>
            <a:r>
              <a:rPr sz="1950" b="1" spc="35" dirty="0">
                <a:latin typeface="宋体" panose="02010600030101010101" pitchFamily="2" charset="-122"/>
                <a:cs typeface="宋体" panose="02010600030101010101" pitchFamily="2" charset="-122"/>
              </a:rPr>
              <a:t>算术 逻辑 单元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23749" y="2256174"/>
            <a:ext cx="6141085" cy="2904490"/>
          </a:xfrm>
          <a:custGeom>
            <a:avLst/>
            <a:gdLst/>
            <a:ahLst/>
            <a:cxnLst/>
            <a:rect l="l" t="t" r="r" b="b"/>
            <a:pathLst>
              <a:path w="6141084" h="2904490">
                <a:moveTo>
                  <a:pt x="0" y="0"/>
                </a:moveTo>
                <a:lnTo>
                  <a:pt x="6140737" y="0"/>
                </a:lnTo>
                <a:lnTo>
                  <a:pt x="6140737" y="2904255"/>
                </a:lnTo>
                <a:lnTo>
                  <a:pt x="0" y="290425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55122" y="2339422"/>
            <a:ext cx="549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0000"/>
                </a:solidFill>
                <a:latin typeface="Constantia" panose="02030602050306030303"/>
                <a:cs typeface="Constantia" panose="02030602050306030303"/>
              </a:rPr>
              <a:t>C</a:t>
            </a:r>
            <a:r>
              <a:rPr sz="2000" b="1" spc="-25" dirty="0">
                <a:solidFill>
                  <a:srgbClr val="FF0000"/>
                </a:solidFill>
                <a:latin typeface="Constantia" panose="02030602050306030303"/>
                <a:cs typeface="Constantia" panose="02030602050306030303"/>
              </a:rPr>
              <a:t>P</a:t>
            </a:r>
            <a:r>
              <a:rPr sz="2000" b="1" dirty="0">
                <a:solidFill>
                  <a:srgbClr val="FF0000"/>
                </a:solidFill>
                <a:latin typeface="Constantia" panose="02030602050306030303"/>
                <a:cs typeface="Constantia" panose="02030602050306030303"/>
              </a:rPr>
              <a:t>U</a:t>
            </a:r>
            <a:endParaRPr sz="20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95366" y="4304224"/>
            <a:ext cx="1559560" cy="704850"/>
          </a:xfrm>
          <a:prstGeom prst="rect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04775" marR="97155" indent="166370">
              <a:lnSpc>
                <a:spcPct val="102000"/>
              </a:lnSpc>
              <a:spcBef>
                <a:spcPts val="260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内存地址 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寄存器</a:t>
            </a:r>
            <a:r>
              <a:rPr sz="2000" b="1" dirty="0">
                <a:latin typeface="Constantia" panose="02030602050306030303"/>
                <a:cs typeface="Constantia" panose="02030602050306030303"/>
              </a:rPr>
              <a:t>M</a:t>
            </a:r>
            <a:r>
              <a:rPr sz="2000" b="1" spc="-5" dirty="0">
                <a:latin typeface="Constantia" panose="02030602050306030303"/>
                <a:cs typeface="Constantia" panose="02030602050306030303"/>
              </a:rPr>
              <a:t>A</a:t>
            </a:r>
            <a:r>
              <a:rPr sz="2000" b="1" dirty="0">
                <a:latin typeface="Constantia" panose="02030602050306030303"/>
                <a:cs typeface="Constantia" panose="02030602050306030303"/>
              </a:rPr>
              <a:t>R</a:t>
            </a:r>
            <a:endParaRPr sz="20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9032" y="2807542"/>
            <a:ext cx="1082675" cy="706120"/>
          </a:xfrm>
          <a:prstGeom prst="rect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121285" marR="113665" indent="38735">
              <a:lnSpc>
                <a:spcPts val="2230"/>
              </a:lnSpc>
              <a:spcBef>
                <a:spcPts val="665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程序计 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数器</a:t>
            </a:r>
            <a:r>
              <a:rPr sz="2000" b="1" dirty="0">
                <a:latin typeface="Constantia" panose="02030602050306030303"/>
                <a:cs typeface="Constantia" panose="02030602050306030303"/>
              </a:rPr>
              <a:t>PC</a:t>
            </a:r>
            <a:endParaRPr sz="20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55607" y="4329385"/>
            <a:ext cx="1585595" cy="680085"/>
          </a:xfrm>
          <a:prstGeom prst="rect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2235" marR="95250" indent="181610">
              <a:lnSpc>
                <a:spcPct val="102000"/>
              </a:lnSpc>
              <a:spcBef>
                <a:spcPts val="160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内存数据 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寄存器</a:t>
            </a:r>
            <a:r>
              <a:rPr sz="2000" b="1" dirty="0">
                <a:latin typeface="Constantia" panose="02030602050306030303"/>
                <a:cs typeface="Constantia" panose="02030602050306030303"/>
              </a:rPr>
              <a:t>M</a:t>
            </a:r>
            <a:r>
              <a:rPr sz="2000" b="1" spc="-10" dirty="0">
                <a:latin typeface="Constantia" panose="02030602050306030303"/>
                <a:cs typeface="Constantia" panose="02030602050306030303"/>
              </a:rPr>
              <a:t>D</a:t>
            </a:r>
            <a:r>
              <a:rPr sz="2000" b="1" dirty="0">
                <a:latin typeface="Constantia" panose="02030602050306030303"/>
                <a:cs typeface="Constantia" panose="02030602050306030303"/>
              </a:rPr>
              <a:t>R</a:t>
            </a:r>
            <a:endParaRPr sz="20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94246" y="2417268"/>
            <a:ext cx="2575560" cy="1219835"/>
          </a:xfrm>
          <a:custGeom>
            <a:avLst/>
            <a:gdLst/>
            <a:ahLst/>
            <a:cxnLst/>
            <a:rect l="l" t="t" r="r" b="b"/>
            <a:pathLst>
              <a:path w="2575559" h="1219835">
                <a:moveTo>
                  <a:pt x="0" y="1219393"/>
                </a:moveTo>
                <a:lnTo>
                  <a:pt x="2575472" y="1219393"/>
                </a:lnTo>
                <a:lnTo>
                  <a:pt x="2575472" y="0"/>
                </a:lnTo>
                <a:lnTo>
                  <a:pt x="0" y="0"/>
                </a:lnTo>
                <a:lnTo>
                  <a:pt x="0" y="1219393"/>
                </a:lnTo>
                <a:close/>
              </a:path>
            </a:pathLst>
          </a:custGeom>
          <a:solidFill>
            <a:srgbClr val="94F7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94246" y="2417268"/>
            <a:ext cx="2575560" cy="1219835"/>
          </a:xfrm>
          <a:custGeom>
            <a:avLst/>
            <a:gdLst/>
            <a:ahLst/>
            <a:cxnLst/>
            <a:rect l="l" t="t" r="r" b="b"/>
            <a:pathLst>
              <a:path w="2575559" h="1219835">
                <a:moveTo>
                  <a:pt x="0" y="0"/>
                </a:moveTo>
                <a:lnTo>
                  <a:pt x="2575473" y="0"/>
                </a:lnTo>
                <a:lnTo>
                  <a:pt x="2575473" y="1219393"/>
                </a:lnTo>
                <a:lnTo>
                  <a:pt x="0" y="12193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C9B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61282" y="2441020"/>
            <a:ext cx="1041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控制单元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26712" y="2800300"/>
            <a:ext cx="1009650" cy="713740"/>
          </a:xfrm>
          <a:custGeom>
            <a:avLst/>
            <a:gdLst/>
            <a:ahLst/>
            <a:cxnLst/>
            <a:rect l="l" t="t" r="r" b="b"/>
            <a:pathLst>
              <a:path w="1009650" h="713739">
                <a:moveTo>
                  <a:pt x="0" y="713248"/>
                </a:moveTo>
                <a:lnTo>
                  <a:pt x="1009113" y="713248"/>
                </a:lnTo>
                <a:lnTo>
                  <a:pt x="1009113" y="0"/>
                </a:lnTo>
                <a:lnTo>
                  <a:pt x="0" y="0"/>
                </a:lnTo>
                <a:lnTo>
                  <a:pt x="0" y="713248"/>
                </a:lnTo>
                <a:close/>
              </a:path>
            </a:pathLst>
          </a:custGeom>
          <a:solidFill>
            <a:srgbClr val="D4FC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26712" y="2800300"/>
            <a:ext cx="1009650" cy="713740"/>
          </a:xfrm>
          <a:prstGeom prst="rect">
            <a:avLst/>
          </a:prstGeom>
          <a:ln w="12700">
            <a:solidFill>
              <a:srgbClr val="0C9B74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00330" marR="91440" indent="22860">
              <a:lnSpc>
                <a:spcPts val="2230"/>
              </a:lnSpc>
              <a:spcBef>
                <a:spcPts val="645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指令译 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码器</a:t>
            </a:r>
            <a:r>
              <a:rPr sz="2000" b="1" spc="5" dirty="0">
                <a:latin typeface="Constantia" panose="02030602050306030303"/>
                <a:cs typeface="Constantia" panose="02030602050306030303"/>
              </a:rPr>
              <a:t>ID</a:t>
            </a:r>
            <a:endParaRPr sz="20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16144" y="1913053"/>
            <a:ext cx="1803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时钟等外部信号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89716" y="1857363"/>
            <a:ext cx="76200" cy="546100"/>
          </a:xfrm>
          <a:custGeom>
            <a:avLst/>
            <a:gdLst/>
            <a:ahLst/>
            <a:cxnLst/>
            <a:rect l="l" t="t" r="r" b="b"/>
            <a:pathLst>
              <a:path w="76200" h="546100">
                <a:moveTo>
                  <a:pt x="76200" y="469671"/>
                </a:moveTo>
                <a:lnTo>
                  <a:pt x="0" y="469671"/>
                </a:lnTo>
                <a:lnTo>
                  <a:pt x="38100" y="545871"/>
                </a:lnTo>
                <a:lnTo>
                  <a:pt x="76200" y="469671"/>
                </a:lnTo>
                <a:close/>
              </a:path>
              <a:path w="76200" h="546100">
                <a:moveTo>
                  <a:pt x="50798" y="0"/>
                </a:moveTo>
                <a:lnTo>
                  <a:pt x="25398" y="0"/>
                </a:lnTo>
                <a:lnTo>
                  <a:pt x="25400" y="469671"/>
                </a:lnTo>
                <a:lnTo>
                  <a:pt x="50800" y="469671"/>
                </a:lnTo>
                <a:lnTo>
                  <a:pt x="50798" y="0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33124" y="2807542"/>
            <a:ext cx="1206500" cy="706120"/>
          </a:xfrm>
          <a:prstGeom prst="rect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224790" marR="86995" indent="-130175">
              <a:lnSpc>
                <a:spcPts val="2230"/>
              </a:lnSpc>
              <a:spcBef>
                <a:spcPts val="665"/>
              </a:spcBef>
            </a:pPr>
            <a:r>
              <a:rPr sz="1950" b="1" spc="35" dirty="0">
                <a:latin typeface="宋体" panose="02010600030101010101" pitchFamily="2" charset="-122"/>
                <a:cs typeface="宋体" panose="02010600030101010101" pitchFamily="2" charset="-122"/>
              </a:rPr>
              <a:t>标志寄存 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器</a:t>
            </a:r>
            <a:r>
              <a:rPr sz="2000" b="1" dirty="0">
                <a:latin typeface="Constantia" panose="02030602050306030303"/>
                <a:cs typeface="Constantia" panose="02030602050306030303"/>
              </a:rPr>
              <a:t>Flag</a:t>
            </a:r>
            <a:endParaRPr sz="20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98155" y="2591050"/>
            <a:ext cx="1912620" cy="216535"/>
          </a:xfrm>
          <a:custGeom>
            <a:avLst/>
            <a:gdLst/>
            <a:ahLst/>
            <a:cxnLst/>
            <a:rect l="l" t="t" r="r" b="b"/>
            <a:pathLst>
              <a:path w="1912620" h="216535">
                <a:moveTo>
                  <a:pt x="76200" y="140291"/>
                </a:moveTo>
                <a:lnTo>
                  <a:pt x="0" y="140291"/>
                </a:lnTo>
                <a:lnTo>
                  <a:pt x="38100" y="216491"/>
                </a:lnTo>
                <a:lnTo>
                  <a:pt x="76200" y="140291"/>
                </a:lnTo>
                <a:close/>
              </a:path>
              <a:path w="1912620" h="216535">
                <a:moveTo>
                  <a:pt x="1912296" y="0"/>
                </a:moveTo>
                <a:lnTo>
                  <a:pt x="31085" y="0"/>
                </a:lnTo>
                <a:lnTo>
                  <a:pt x="25400" y="5685"/>
                </a:lnTo>
                <a:lnTo>
                  <a:pt x="25400" y="140291"/>
                </a:lnTo>
                <a:lnTo>
                  <a:pt x="50800" y="140291"/>
                </a:lnTo>
                <a:lnTo>
                  <a:pt x="50800" y="25400"/>
                </a:lnTo>
                <a:lnTo>
                  <a:pt x="1912296" y="25400"/>
                </a:lnTo>
                <a:lnTo>
                  <a:pt x="1912296" y="0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51618" y="3119621"/>
            <a:ext cx="347345" cy="76200"/>
          </a:xfrm>
          <a:custGeom>
            <a:avLst/>
            <a:gdLst/>
            <a:ahLst/>
            <a:cxnLst/>
            <a:rect l="l" t="t" r="r" b="b"/>
            <a:pathLst>
              <a:path w="347345" h="76200">
                <a:moveTo>
                  <a:pt x="320804" y="50797"/>
                </a:moveTo>
                <a:lnTo>
                  <a:pt x="271038" y="50797"/>
                </a:lnTo>
                <a:lnTo>
                  <a:pt x="271303" y="76196"/>
                </a:lnTo>
                <a:lnTo>
                  <a:pt x="320804" y="50797"/>
                </a:lnTo>
                <a:close/>
              </a:path>
              <a:path w="347345" h="76200">
                <a:moveTo>
                  <a:pt x="270508" y="0"/>
                </a:moveTo>
                <a:lnTo>
                  <a:pt x="270774" y="25398"/>
                </a:lnTo>
                <a:lnTo>
                  <a:pt x="0" y="28224"/>
                </a:lnTo>
                <a:lnTo>
                  <a:pt x="265" y="53623"/>
                </a:lnTo>
                <a:lnTo>
                  <a:pt x="271038" y="50797"/>
                </a:lnTo>
                <a:lnTo>
                  <a:pt x="320804" y="50797"/>
                </a:lnTo>
                <a:lnTo>
                  <a:pt x="347102" y="37303"/>
                </a:lnTo>
                <a:lnTo>
                  <a:pt x="270508" y="0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41761" y="2807542"/>
            <a:ext cx="1010285" cy="706120"/>
          </a:xfrm>
          <a:prstGeom prst="rect">
            <a:avLst/>
          </a:prstGeom>
          <a:solidFill>
            <a:srgbClr val="FFD1D1"/>
          </a:solidFill>
          <a:ln w="12700">
            <a:solidFill>
              <a:srgbClr val="C00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111125" marR="102870" indent="12700">
              <a:lnSpc>
                <a:spcPts val="2230"/>
              </a:lnSpc>
              <a:spcBef>
                <a:spcPts val="665"/>
              </a:spcBef>
            </a:pPr>
            <a:r>
              <a:rPr sz="1950" b="1" spc="35" dirty="0">
                <a:latin typeface="宋体" panose="02010600030101010101" pitchFamily="2" charset="-122"/>
                <a:cs typeface="宋体" panose="02010600030101010101" pitchFamily="2" charset="-122"/>
              </a:rPr>
              <a:t>指令暂 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存器</a:t>
            </a:r>
            <a:r>
              <a:rPr sz="2000" b="1" spc="5" dirty="0">
                <a:latin typeface="Constantia" panose="02030602050306030303"/>
                <a:cs typeface="Constantia" panose="02030602050306030303"/>
              </a:rPr>
              <a:t>IR</a:t>
            </a:r>
            <a:endParaRPr sz="2000">
              <a:latin typeface="Constantia" panose="02030602050306030303"/>
              <a:cs typeface="Constantia" panose="02030602050306030303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33123" y="3873592"/>
            <a:ext cx="5958840" cy="252095"/>
          </a:xfrm>
          <a:custGeom>
            <a:avLst/>
            <a:gdLst/>
            <a:ahLst/>
            <a:cxnLst/>
            <a:rect l="l" t="t" r="r" b="b"/>
            <a:pathLst>
              <a:path w="5958840" h="252095">
                <a:moveTo>
                  <a:pt x="125997" y="0"/>
                </a:moveTo>
                <a:lnTo>
                  <a:pt x="0" y="126000"/>
                </a:lnTo>
                <a:lnTo>
                  <a:pt x="125997" y="251999"/>
                </a:lnTo>
                <a:lnTo>
                  <a:pt x="125997" y="189003"/>
                </a:lnTo>
                <a:lnTo>
                  <a:pt x="5895782" y="189003"/>
                </a:lnTo>
                <a:lnTo>
                  <a:pt x="5958785" y="126000"/>
                </a:lnTo>
                <a:lnTo>
                  <a:pt x="5895789" y="63003"/>
                </a:lnTo>
                <a:lnTo>
                  <a:pt x="125997" y="63003"/>
                </a:lnTo>
                <a:lnTo>
                  <a:pt x="125997" y="0"/>
                </a:lnTo>
                <a:close/>
              </a:path>
              <a:path w="5958840" h="252095">
                <a:moveTo>
                  <a:pt x="5895782" y="189003"/>
                </a:moveTo>
                <a:lnTo>
                  <a:pt x="5832787" y="189003"/>
                </a:lnTo>
                <a:lnTo>
                  <a:pt x="5832787" y="251999"/>
                </a:lnTo>
                <a:lnTo>
                  <a:pt x="5895782" y="189003"/>
                </a:lnTo>
                <a:close/>
              </a:path>
              <a:path w="5958840" h="252095">
                <a:moveTo>
                  <a:pt x="5832787" y="0"/>
                </a:moveTo>
                <a:lnTo>
                  <a:pt x="5832787" y="63003"/>
                </a:lnTo>
                <a:lnTo>
                  <a:pt x="5895789" y="63003"/>
                </a:lnTo>
                <a:lnTo>
                  <a:pt x="5832787" y="0"/>
                </a:lnTo>
                <a:close/>
              </a:path>
            </a:pathLst>
          </a:custGeom>
          <a:solidFill>
            <a:srgbClr val="C4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3122" y="3873592"/>
            <a:ext cx="5958840" cy="252095"/>
          </a:xfrm>
          <a:custGeom>
            <a:avLst/>
            <a:gdLst/>
            <a:ahLst/>
            <a:cxnLst/>
            <a:rect l="l" t="t" r="r" b="b"/>
            <a:pathLst>
              <a:path w="5958840" h="252095">
                <a:moveTo>
                  <a:pt x="5832787" y="0"/>
                </a:moveTo>
                <a:lnTo>
                  <a:pt x="5958786" y="126000"/>
                </a:lnTo>
                <a:lnTo>
                  <a:pt x="5832787" y="252000"/>
                </a:lnTo>
                <a:lnTo>
                  <a:pt x="5832787" y="189003"/>
                </a:lnTo>
                <a:lnTo>
                  <a:pt x="125998" y="189003"/>
                </a:lnTo>
                <a:lnTo>
                  <a:pt x="125998" y="252000"/>
                </a:lnTo>
                <a:lnTo>
                  <a:pt x="0" y="126000"/>
                </a:lnTo>
                <a:lnTo>
                  <a:pt x="125998" y="0"/>
                </a:lnTo>
                <a:lnTo>
                  <a:pt x="125998" y="63003"/>
                </a:lnTo>
                <a:lnTo>
                  <a:pt x="5832787" y="63003"/>
                </a:lnTo>
                <a:lnTo>
                  <a:pt x="5832787" y="0"/>
                </a:lnTo>
                <a:close/>
              </a:path>
            </a:pathLst>
          </a:custGeom>
          <a:ln w="12700">
            <a:solidFill>
              <a:srgbClr val="085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067362" y="4185026"/>
            <a:ext cx="533400" cy="6273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35"/>
              </a:spcBef>
            </a:pPr>
            <a:r>
              <a:rPr sz="1950" b="1" spc="35" dirty="0">
                <a:latin typeface="宋体" panose="02010600030101010101" pitchFamily="2" charset="-122"/>
                <a:cs typeface="宋体" panose="02010600030101010101" pitchFamily="2" charset="-122"/>
              </a:rPr>
              <a:t>内部 总线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25763" y="4071942"/>
            <a:ext cx="76393" cy="239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68538" y="3505260"/>
            <a:ext cx="76200" cy="424180"/>
          </a:xfrm>
          <a:custGeom>
            <a:avLst/>
            <a:gdLst/>
            <a:ahLst/>
            <a:cxnLst/>
            <a:rect l="l" t="t" r="r" b="b"/>
            <a:pathLst>
              <a:path w="76200" h="424179">
                <a:moveTo>
                  <a:pt x="76200" y="347605"/>
                </a:moveTo>
                <a:lnTo>
                  <a:pt x="0" y="347605"/>
                </a:lnTo>
                <a:lnTo>
                  <a:pt x="38100" y="423805"/>
                </a:lnTo>
                <a:lnTo>
                  <a:pt x="76200" y="347605"/>
                </a:lnTo>
                <a:close/>
              </a:path>
              <a:path w="76200" h="424179">
                <a:moveTo>
                  <a:pt x="50800" y="76200"/>
                </a:moveTo>
                <a:lnTo>
                  <a:pt x="25400" y="76200"/>
                </a:lnTo>
                <a:lnTo>
                  <a:pt x="25400" y="347605"/>
                </a:lnTo>
                <a:lnTo>
                  <a:pt x="50800" y="347605"/>
                </a:lnTo>
                <a:lnTo>
                  <a:pt x="50800" y="76200"/>
                </a:lnTo>
                <a:close/>
              </a:path>
              <a:path w="76200" h="424179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83608" y="3644108"/>
            <a:ext cx="77470" cy="285750"/>
          </a:xfrm>
          <a:custGeom>
            <a:avLst/>
            <a:gdLst/>
            <a:ahLst/>
            <a:cxnLst/>
            <a:rect l="l" t="t" r="r" b="b"/>
            <a:pathLst>
              <a:path w="77470" h="285750">
                <a:moveTo>
                  <a:pt x="39195" y="0"/>
                </a:moveTo>
                <a:lnTo>
                  <a:pt x="672" y="75986"/>
                </a:lnTo>
                <a:lnTo>
                  <a:pt x="26072" y="76127"/>
                </a:lnTo>
                <a:lnTo>
                  <a:pt x="25330" y="209481"/>
                </a:lnTo>
                <a:lnTo>
                  <a:pt x="0" y="209481"/>
                </a:lnTo>
                <a:lnTo>
                  <a:pt x="37607" y="285751"/>
                </a:lnTo>
                <a:lnTo>
                  <a:pt x="76130" y="209764"/>
                </a:lnTo>
                <a:lnTo>
                  <a:pt x="50730" y="209623"/>
                </a:lnTo>
                <a:lnTo>
                  <a:pt x="50731" y="209481"/>
                </a:lnTo>
                <a:lnTo>
                  <a:pt x="25330" y="209481"/>
                </a:lnTo>
                <a:lnTo>
                  <a:pt x="50732" y="209340"/>
                </a:lnTo>
                <a:lnTo>
                  <a:pt x="51470" y="76268"/>
                </a:lnTo>
                <a:lnTo>
                  <a:pt x="76801" y="76268"/>
                </a:lnTo>
                <a:lnTo>
                  <a:pt x="39195" y="0"/>
                </a:lnTo>
                <a:close/>
              </a:path>
              <a:path w="77470" h="285750">
                <a:moveTo>
                  <a:pt x="76801" y="76268"/>
                </a:moveTo>
                <a:lnTo>
                  <a:pt x="51470" y="76268"/>
                </a:lnTo>
                <a:lnTo>
                  <a:pt x="76870" y="76409"/>
                </a:lnTo>
                <a:lnTo>
                  <a:pt x="76801" y="76268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24792" y="3513549"/>
            <a:ext cx="76200" cy="815975"/>
          </a:xfrm>
          <a:custGeom>
            <a:avLst/>
            <a:gdLst/>
            <a:ahLst/>
            <a:cxnLst/>
            <a:rect l="l" t="t" r="r" b="b"/>
            <a:pathLst>
              <a:path w="76200" h="815975">
                <a:moveTo>
                  <a:pt x="50800" y="76222"/>
                </a:moveTo>
                <a:lnTo>
                  <a:pt x="25400" y="76222"/>
                </a:lnTo>
                <a:lnTo>
                  <a:pt x="26730" y="815861"/>
                </a:lnTo>
                <a:lnTo>
                  <a:pt x="52130" y="815816"/>
                </a:lnTo>
                <a:lnTo>
                  <a:pt x="50800" y="76222"/>
                </a:lnTo>
                <a:close/>
              </a:path>
              <a:path w="76200" h="815975">
                <a:moveTo>
                  <a:pt x="37962" y="0"/>
                </a:moveTo>
                <a:lnTo>
                  <a:pt x="0" y="76268"/>
                </a:lnTo>
                <a:lnTo>
                  <a:pt x="50800" y="76222"/>
                </a:lnTo>
                <a:lnTo>
                  <a:pt x="76200" y="76131"/>
                </a:lnTo>
                <a:lnTo>
                  <a:pt x="37962" y="0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05739" y="3513547"/>
            <a:ext cx="76200" cy="424180"/>
          </a:xfrm>
          <a:custGeom>
            <a:avLst/>
            <a:gdLst/>
            <a:ahLst/>
            <a:cxnLst/>
            <a:rect l="l" t="t" r="r" b="b"/>
            <a:pathLst>
              <a:path w="76200" h="424179">
                <a:moveTo>
                  <a:pt x="76200" y="347605"/>
                </a:moveTo>
                <a:lnTo>
                  <a:pt x="0" y="347605"/>
                </a:lnTo>
                <a:lnTo>
                  <a:pt x="38100" y="423805"/>
                </a:lnTo>
                <a:lnTo>
                  <a:pt x="76200" y="347605"/>
                </a:lnTo>
                <a:close/>
              </a:path>
              <a:path w="76200" h="424179">
                <a:moveTo>
                  <a:pt x="50801" y="0"/>
                </a:moveTo>
                <a:lnTo>
                  <a:pt x="25401" y="0"/>
                </a:lnTo>
                <a:lnTo>
                  <a:pt x="25400" y="347605"/>
                </a:lnTo>
                <a:lnTo>
                  <a:pt x="50800" y="347605"/>
                </a:lnTo>
                <a:lnTo>
                  <a:pt x="50801" y="0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11700" y="3509595"/>
            <a:ext cx="76200" cy="786130"/>
          </a:xfrm>
          <a:custGeom>
            <a:avLst/>
            <a:gdLst/>
            <a:ahLst/>
            <a:cxnLst/>
            <a:rect l="l" t="t" r="r" b="b"/>
            <a:pathLst>
              <a:path w="76200" h="786129">
                <a:moveTo>
                  <a:pt x="0" y="709566"/>
                </a:moveTo>
                <a:lnTo>
                  <a:pt x="37946" y="785842"/>
                </a:lnTo>
                <a:lnTo>
                  <a:pt x="76200" y="709720"/>
                </a:lnTo>
                <a:lnTo>
                  <a:pt x="50800" y="709669"/>
                </a:lnTo>
                <a:lnTo>
                  <a:pt x="25400" y="709617"/>
                </a:lnTo>
                <a:lnTo>
                  <a:pt x="0" y="709566"/>
                </a:lnTo>
                <a:close/>
              </a:path>
              <a:path w="76200" h="786129">
                <a:moveTo>
                  <a:pt x="26833" y="0"/>
                </a:moveTo>
                <a:lnTo>
                  <a:pt x="25400" y="709617"/>
                </a:lnTo>
                <a:lnTo>
                  <a:pt x="50800" y="709617"/>
                </a:lnTo>
                <a:lnTo>
                  <a:pt x="52233" y="50"/>
                </a:lnTo>
                <a:lnTo>
                  <a:pt x="26833" y="0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05188" y="3505260"/>
            <a:ext cx="81280" cy="424180"/>
          </a:xfrm>
          <a:custGeom>
            <a:avLst/>
            <a:gdLst/>
            <a:ahLst/>
            <a:cxnLst/>
            <a:rect l="l" t="t" r="r" b="b"/>
            <a:pathLst>
              <a:path w="81279" h="424179">
                <a:moveTo>
                  <a:pt x="0" y="346920"/>
                </a:moveTo>
                <a:lnTo>
                  <a:pt x="36699" y="423805"/>
                </a:lnTo>
                <a:lnTo>
                  <a:pt x="76187" y="348315"/>
                </a:lnTo>
                <a:lnTo>
                  <a:pt x="50792" y="347850"/>
                </a:lnTo>
                <a:lnTo>
                  <a:pt x="50800" y="347385"/>
                </a:lnTo>
                <a:lnTo>
                  <a:pt x="25396" y="347385"/>
                </a:lnTo>
                <a:lnTo>
                  <a:pt x="0" y="346920"/>
                </a:lnTo>
                <a:close/>
              </a:path>
              <a:path w="81279" h="424179">
                <a:moveTo>
                  <a:pt x="44457" y="0"/>
                </a:moveTo>
                <a:lnTo>
                  <a:pt x="4969" y="75490"/>
                </a:lnTo>
                <a:lnTo>
                  <a:pt x="30364" y="75954"/>
                </a:lnTo>
                <a:lnTo>
                  <a:pt x="25396" y="347385"/>
                </a:lnTo>
                <a:lnTo>
                  <a:pt x="50800" y="347385"/>
                </a:lnTo>
                <a:lnTo>
                  <a:pt x="55760" y="76419"/>
                </a:lnTo>
                <a:lnTo>
                  <a:pt x="80934" y="76419"/>
                </a:lnTo>
                <a:lnTo>
                  <a:pt x="44457" y="0"/>
                </a:lnTo>
                <a:close/>
              </a:path>
              <a:path w="81279" h="424179">
                <a:moveTo>
                  <a:pt x="80934" y="76419"/>
                </a:moveTo>
                <a:lnTo>
                  <a:pt x="55760" y="76419"/>
                </a:lnTo>
                <a:lnTo>
                  <a:pt x="81156" y="76884"/>
                </a:lnTo>
                <a:lnTo>
                  <a:pt x="80934" y="76419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147495" y="5961819"/>
            <a:ext cx="1564005" cy="389890"/>
          </a:xfrm>
          <a:prstGeom prst="rect">
            <a:avLst/>
          </a:prstGeom>
          <a:solidFill>
            <a:srgbClr val="94F5FA"/>
          </a:solidFill>
          <a:ln w="12700">
            <a:solidFill>
              <a:srgbClr val="0BD0D9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55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主存储器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93058" y="5673788"/>
            <a:ext cx="79375" cy="278765"/>
          </a:xfrm>
          <a:custGeom>
            <a:avLst/>
            <a:gdLst/>
            <a:ahLst/>
            <a:cxnLst/>
            <a:rect l="l" t="t" r="r" b="b"/>
            <a:pathLst>
              <a:path w="79375" h="278764">
                <a:moveTo>
                  <a:pt x="0" y="201662"/>
                </a:moveTo>
                <a:lnTo>
                  <a:pt x="36315" y="278729"/>
                </a:lnTo>
                <a:lnTo>
                  <a:pt x="76179" y="203436"/>
                </a:lnTo>
                <a:lnTo>
                  <a:pt x="50786" y="202845"/>
                </a:lnTo>
                <a:lnTo>
                  <a:pt x="50799" y="202254"/>
                </a:lnTo>
                <a:lnTo>
                  <a:pt x="25393" y="202254"/>
                </a:lnTo>
                <a:lnTo>
                  <a:pt x="0" y="201662"/>
                </a:lnTo>
                <a:close/>
              </a:path>
              <a:path w="79375" h="278764">
                <a:moveTo>
                  <a:pt x="42806" y="0"/>
                </a:moveTo>
                <a:lnTo>
                  <a:pt x="2942" y="75292"/>
                </a:lnTo>
                <a:lnTo>
                  <a:pt x="28336" y="75883"/>
                </a:lnTo>
                <a:lnTo>
                  <a:pt x="25393" y="202254"/>
                </a:lnTo>
                <a:lnTo>
                  <a:pt x="50799" y="202254"/>
                </a:lnTo>
                <a:lnTo>
                  <a:pt x="53729" y="76475"/>
                </a:lnTo>
                <a:lnTo>
                  <a:pt x="78843" y="76475"/>
                </a:lnTo>
                <a:lnTo>
                  <a:pt x="42806" y="0"/>
                </a:lnTo>
                <a:close/>
              </a:path>
              <a:path w="79375" h="278764">
                <a:moveTo>
                  <a:pt x="78843" y="76475"/>
                </a:moveTo>
                <a:lnTo>
                  <a:pt x="53729" y="76475"/>
                </a:lnTo>
                <a:lnTo>
                  <a:pt x="79122" y="77066"/>
                </a:lnTo>
                <a:lnTo>
                  <a:pt x="78843" y="76475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09141" y="5009057"/>
            <a:ext cx="76835" cy="541655"/>
          </a:xfrm>
          <a:custGeom>
            <a:avLst/>
            <a:gdLst/>
            <a:ahLst/>
            <a:cxnLst/>
            <a:rect l="l" t="t" r="r" b="b"/>
            <a:pathLst>
              <a:path w="76834" h="541654">
                <a:moveTo>
                  <a:pt x="50800" y="76212"/>
                </a:moveTo>
                <a:lnTo>
                  <a:pt x="25400" y="76212"/>
                </a:lnTo>
                <a:lnTo>
                  <a:pt x="25778" y="464840"/>
                </a:lnTo>
                <a:lnTo>
                  <a:pt x="378" y="464865"/>
                </a:lnTo>
                <a:lnTo>
                  <a:pt x="38553" y="541027"/>
                </a:lnTo>
                <a:lnTo>
                  <a:pt x="76565" y="464816"/>
                </a:lnTo>
                <a:lnTo>
                  <a:pt x="51178" y="464816"/>
                </a:lnTo>
                <a:lnTo>
                  <a:pt x="50800" y="76212"/>
                </a:lnTo>
                <a:close/>
              </a:path>
              <a:path w="76834" h="541654">
                <a:moveTo>
                  <a:pt x="76578" y="464790"/>
                </a:moveTo>
                <a:lnTo>
                  <a:pt x="51178" y="464816"/>
                </a:lnTo>
                <a:lnTo>
                  <a:pt x="76565" y="464816"/>
                </a:lnTo>
                <a:close/>
              </a:path>
              <a:path w="76834" h="541654">
                <a:moveTo>
                  <a:pt x="38025" y="0"/>
                </a:moveTo>
                <a:lnTo>
                  <a:pt x="0" y="76236"/>
                </a:lnTo>
                <a:lnTo>
                  <a:pt x="50800" y="76212"/>
                </a:lnTo>
                <a:lnTo>
                  <a:pt x="76198" y="76163"/>
                </a:lnTo>
                <a:lnTo>
                  <a:pt x="38025" y="0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04415" y="5009057"/>
            <a:ext cx="76200" cy="541655"/>
          </a:xfrm>
          <a:custGeom>
            <a:avLst/>
            <a:gdLst/>
            <a:ahLst/>
            <a:cxnLst/>
            <a:rect l="l" t="t" r="r" b="b"/>
            <a:pathLst>
              <a:path w="76200" h="541654">
                <a:moveTo>
                  <a:pt x="76200" y="464827"/>
                </a:moveTo>
                <a:lnTo>
                  <a:pt x="0" y="464827"/>
                </a:lnTo>
                <a:lnTo>
                  <a:pt x="38100" y="541027"/>
                </a:lnTo>
                <a:lnTo>
                  <a:pt x="76200" y="464827"/>
                </a:lnTo>
                <a:close/>
              </a:path>
              <a:path w="76200" h="541654">
                <a:moveTo>
                  <a:pt x="50798" y="0"/>
                </a:moveTo>
                <a:lnTo>
                  <a:pt x="25398" y="0"/>
                </a:lnTo>
                <a:lnTo>
                  <a:pt x="25400" y="464827"/>
                </a:lnTo>
                <a:lnTo>
                  <a:pt x="50800" y="464827"/>
                </a:lnTo>
                <a:lnTo>
                  <a:pt x="50798" y="0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15244" y="5457766"/>
            <a:ext cx="6049645" cy="288290"/>
          </a:xfrm>
          <a:custGeom>
            <a:avLst/>
            <a:gdLst/>
            <a:ahLst/>
            <a:cxnLst/>
            <a:rect l="l" t="t" r="r" b="b"/>
            <a:pathLst>
              <a:path w="6049645" h="288289">
                <a:moveTo>
                  <a:pt x="144014" y="0"/>
                </a:moveTo>
                <a:lnTo>
                  <a:pt x="0" y="144014"/>
                </a:lnTo>
                <a:lnTo>
                  <a:pt x="144014" y="288030"/>
                </a:lnTo>
                <a:lnTo>
                  <a:pt x="144014" y="216026"/>
                </a:lnTo>
                <a:lnTo>
                  <a:pt x="5977233" y="216026"/>
                </a:lnTo>
                <a:lnTo>
                  <a:pt x="6049243" y="144014"/>
                </a:lnTo>
                <a:lnTo>
                  <a:pt x="5977239" y="72010"/>
                </a:lnTo>
                <a:lnTo>
                  <a:pt x="144014" y="72010"/>
                </a:lnTo>
                <a:lnTo>
                  <a:pt x="144014" y="0"/>
                </a:lnTo>
                <a:close/>
              </a:path>
              <a:path w="6049645" h="288289">
                <a:moveTo>
                  <a:pt x="5977233" y="216026"/>
                </a:moveTo>
                <a:lnTo>
                  <a:pt x="5905229" y="216026"/>
                </a:lnTo>
                <a:lnTo>
                  <a:pt x="5905229" y="288030"/>
                </a:lnTo>
                <a:lnTo>
                  <a:pt x="5977233" y="216026"/>
                </a:lnTo>
                <a:close/>
              </a:path>
              <a:path w="6049645" h="288289">
                <a:moveTo>
                  <a:pt x="5905229" y="0"/>
                </a:moveTo>
                <a:lnTo>
                  <a:pt x="5905229" y="72010"/>
                </a:lnTo>
                <a:lnTo>
                  <a:pt x="5977239" y="72010"/>
                </a:lnTo>
                <a:lnTo>
                  <a:pt x="5905229" y="0"/>
                </a:lnTo>
                <a:close/>
              </a:path>
            </a:pathLst>
          </a:custGeom>
          <a:solidFill>
            <a:srgbClr val="FFC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15244" y="5457766"/>
            <a:ext cx="6049645" cy="288290"/>
          </a:xfrm>
          <a:custGeom>
            <a:avLst/>
            <a:gdLst/>
            <a:ahLst/>
            <a:cxnLst/>
            <a:rect l="l" t="t" r="r" b="b"/>
            <a:pathLst>
              <a:path w="6049645" h="288289">
                <a:moveTo>
                  <a:pt x="5905229" y="0"/>
                </a:moveTo>
                <a:lnTo>
                  <a:pt x="6049243" y="144015"/>
                </a:lnTo>
                <a:lnTo>
                  <a:pt x="5905229" y="288031"/>
                </a:lnTo>
                <a:lnTo>
                  <a:pt x="5905229" y="216026"/>
                </a:lnTo>
                <a:lnTo>
                  <a:pt x="144014" y="216026"/>
                </a:lnTo>
                <a:lnTo>
                  <a:pt x="144014" y="288031"/>
                </a:lnTo>
                <a:lnTo>
                  <a:pt x="0" y="144015"/>
                </a:lnTo>
                <a:lnTo>
                  <a:pt x="144014" y="0"/>
                </a:lnTo>
                <a:lnTo>
                  <a:pt x="144014" y="72011"/>
                </a:lnTo>
                <a:lnTo>
                  <a:pt x="5905229" y="72011"/>
                </a:lnTo>
                <a:lnTo>
                  <a:pt x="5905229" y="0"/>
                </a:lnTo>
                <a:close/>
              </a:path>
            </a:pathLst>
          </a:custGeom>
          <a:ln w="12700">
            <a:solidFill>
              <a:srgbClr val="AC00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048933" y="5757008"/>
            <a:ext cx="533400" cy="6273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35"/>
              </a:spcBef>
            </a:pPr>
            <a:r>
              <a:rPr sz="1950" b="1" spc="35" dirty="0">
                <a:latin typeface="宋体" panose="02010600030101010101" pitchFamily="2" charset="-122"/>
                <a:cs typeface="宋体" panose="02010600030101010101" pitchFamily="2" charset="-122"/>
              </a:rPr>
              <a:t>系统 总线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54446" y="3636599"/>
            <a:ext cx="76200" cy="1864360"/>
          </a:xfrm>
          <a:custGeom>
            <a:avLst/>
            <a:gdLst/>
            <a:ahLst/>
            <a:cxnLst/>
            <a:rect l="l" t="t" r="r" b="b"/>
            <a:pathLst>
              <a:path w="76200" h="1864360">
                <a:moveTo>
                  <a:pt x="42054" y="0"/>
                </a:moveTo>
                <a:lnTo>
                  <a:pt x="16654" y="124"/>
                </a:lnTo>
                <a:lnTo>
                  <a:pt x="25400" y="1787965"/>
                </a:lnTo>
                <a:lnTo>
                  <a:pt x="0" y="1788090"/>
                </a:lnTo>
                <a:lnTo>
                  <a:pt x="38472" y="1864102"/>
                </a:lnTo>
                <a:lnTo>
                  <a:pt x="76137" y="1787841"/>
                </a:lnTo>
                <a:lnTo>
                  <a:pt x="50800" y="1787841"/>
                </a:lnTo>
                <a:lnTo>
                  <a:pt x="42054" y="0"/>
                </a:lnTo>
                <a:close/>
              </a:path>
              <a:path w="76200" h="1864360">
                <a:moveTo>
                  <a:pt x="76198" y="1787716"/>
                </a:moveTo>
                <a:lnTo>
                  <a:pt x="50800" y="1787841"/>
                </a:lnTo>
                <a:lnTo>
                  <a:pt x="76137" y="1787841"/>
                </a:lnTo>
                <a:close/>
              </a:path>
            </a:pathLst>
          </a:custGeom>
          <a:solidFill>
            <a:srgbClr val="065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158856" y="5193484"/>
            <a:ext cx="533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地址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91103" y="5193484"/>
            <a:ext cx="1470025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48690" algn="l"/>
              </a:tabLst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数据	控制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163" y="803250"/>
            <a:ext cx="5105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存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储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器的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组织层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次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7270" y="1700955"/>
            <a:ext cx="2849880" cy="4748530"/>
          </a:xfrm>
          <a:custGeom>
            <a:avLst/>
            <a:gdLst/>
            <a:ahLst/>
            <a:cxnLst/>
            <a:rect l="l" t="t" r="r" b="b"/>
            <a:pathLst>
              <a:path w="2849879" h="4748530">
                <a:moveTo>
                  <a:pt x="2849563" y="0"/>
                </a:moveTo>
                <a:lnTo>
                  <a:pt x="0" y="47482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6833" y="1700955"/>
            <a:ext cx="2849880" cy="4746625"/>
          </a:xfrm>
          <a:custGeom>
            <a:avLst/>
            <a:gdLst/>
            <a:ahLst/>
            <a:cxnLst/>
            <a:rect l="l" t="t" r="r" b="b"/>
            <a:pathLst>
              <a:path w="2849879" h="4746625">
                <a:moveTo>
                  <a:pt x="0" y="0"/>
                </a:moveTo>
                <a:lnTo>
                  <a:pt x="2849562" y="474662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7270" y="6445994"/>
            <a:ext cx="5697855" cy="3175"/>
          </a:xfrm>
          <a:custGeom>
            <a:avLst/>
            <a:gdLst/>
            <a:ahLst/>
            <a:cxnLst/>
            <a:rect l="l" t="t" r="r" b="b"/>
            <a:pathLst>
              <a:path w="5697855" h="3175">
                <a:moveTo>
                  <a:pt x="5697538" y="0"/>
                </a:moveTo>
                <a:lnTo>
                  <a:pt x="0" y="31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83433" y="2589955"/>
            <a:ext cx="1066800" cy="1905"/>
          </a:xfrm>
          <a:custGeom>
            <a:avLst/>
            <a:gdLst/>
            <a:ahLst/>
            <a:cxnLst/>
            <a:rect l="l" t="t" r="r" b="b"/>
            <a:pathLst>
              <a:path w="1066800" h="1905">
                <a:moveTo>
                  <a:pt x="0" y="0"/>
                </a:moveTo>
                <a:lnTo>
                  <a:pt x="1066800" y="15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6209" y="2060993"/>
            <a:ext cx="0" cy="1731645"/>
          </a:xfrm>
          <a:custGeom>
            <a:avLst/>
            <a:gdLst/>
            <a:ahLst/>
            <a:cxnLst/>
            <a:rect l="l" t="t" r="r" b="b"/>
            <a:pathLst>
              <a:path h="1731645">
                <a:moveTo>
                  <a:pt x="0" y="1731244"/>
                </a:moveTo>
                <a:lnTo>
                  <a:pt x="1" y="0"/>
                </a:lnTo>
              </a:path>
            </a:pathLst>
          </a:custGeom>
          <a:ln w="857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0798" y="1700955"/>
            <a:ext cx="247650" cy="370205"/>
          </a:xfrm>
          <a:custGeom>
            <a:avLst/>
            <a:gdLst/>
            <a:ahLst/>
            <a:cxnLst/>
            <a:rect l="l" t="t" r="r" b="b"/>
            <a:pathLst>
              <a:path w="247650" h="370205">
                <a:moveTo>
                  <a:pt x="123825" y="0"/>
                </a:moveTo>
                <a:lnTo>
                  <a:pt x="0" y="369887"/>
                </a:lnTo>
                <a:lnTo>
                  <a:pt x="247650" y="369887"/>
                </a:lnTo>
                <a:lnTo>
                  <a:pt x="123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26296" y="2562969"/>
            <a:ext cx="10337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latin typeface="Times New Roman" panose="02020603050405020304"/>
                <a:cs typeface="Times New Roman" panose="02020603050405020304"/>
              </a:rPr>
              <a:t>L1</a:t>
            </a:r>
            <a:r>
              <a:rPr sz="2000" b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Cache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8946" y="2154980"/>
            <a:ext cx="1278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latin typeface="Times New Roman" panose="02020603050405020304"/>
                <a:cs typeface="Times New Roman" panose="02020603050405020304"/>
              </a:rPr>
              <a:t>L0:</a:t>
            </a:r>
            <a:r>
              <a:rPr sz="20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25" b="1" spc="60" baseline="-16000" dirty="0">
                <a:latin typeface="宋体" panose="02010600030101010101" pitchFamily="2" charset="-122"/>
                <a:cs typeface="宋体" panose="02010600030101010101" pitchFamily="2" charset="-122"/>
              </a:rPr>
              <a:t>寄存器</a:t>
            </a:r>
            <a:endParaRPr sz="2925" baseline="-16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2121" y="2782044"/>
            <a:ext cx="1758950" cy="86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415290" algn="l"/>
                <a:tab pos="1732280" algn="l"/>
              </a:tabLst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	(SRAM)	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65125" marR="361950" algn="ctr">
              <a:lnSpc>
                <a:spcPct val="72000"/>
              </a:lnSpc>
              <a:spcBef>
                <a:spcPts val="735"/>
              </a:spcBef>
            </a:pPr>
            <a:r>
              <a:rPr sz="2000" b="1" spc="-50" dirty="0">
                <a:latin typeface="Times New Roman" panose="02020603050405020304"/>
                <a:cs typeface="Times New Roman" panose="02020603050405020304"/>
              </a:rPr>
              <a:t>L2</a:t>
            </a:r>
            <a:r>
              <a:rPr sz="2000" b="1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Cache  </a:t>
            </a:r>
            <a:r>
              <a:rPr sz="2000" b="1" spc="15" dirty="0">
                <a:latin typeface="Times New Roman" panose="02020603050405020304"/>
                <a:cs typeface="Times New Roman" panose="02020603050405020304"/>
              </a:rPr>
              <a:t>(SRAM</a:t>
            </a:r>
            <a:r>
              <a:rPr sz="2000" b="1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4546" y="3631355"/>
            <a:ext cx="1049655" cy="5492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60325" marR="5080" indent="-47625">
              <a:lnSpc>
                <a:spcPct val="72000"/>
              </a:lnSpc>
              <a:spcBef>
                <a:spcPts val="775"/>
              </a:spcBef>
            </a:pPr>
            <a:r>
              <a:rPr sz="2000" b="1" spc="-50" dirty="0">
                <a:latin typeface="Times New Roman" panose="02020603050405020304"/>
                <a:cs typeface="Times New Roman" panose="02020603050405020304"/>
              </a:rPr>
              <a:t>L3</a:t>
            </a:r>
            <a:r>
              <a:rPr sz="2000" b="1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Cache  </a:t>
            </a:r>
            <a:r>
              <a:rPr sz="2000" b="1" spc="30" dirty="0">
                <a:latin typeface="Times New Roman" panose="02020603050405020304"/>
                <a:cs typeface="Times New Roman" panose="02020603050405020304"/>
              </a:rPr>
              <a:t>(SRAM)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9496" y="4196762"/>
            <a:ext cx="533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主存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75333" y="4415580"/>
            <a:ext cx="3678554" cy="5969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614170" marR="5080" indent="-1602105">
              <a:lnSpc>
                <a:spcPts val="2100"/>
              </a:lnSpc>
              <a:spcBef>
                <a:spcPts val="420"/>
              </a:spcBef>
              <a:tabLst>
                <a:tab pos="1363345" algn="l"/>
                <a:tab pos="3665220" algn="l"/>
              </a:tabLst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(DRAM</a:t>
            </a:r>
            <a:r>
              <a:rPr sz="2000" b="1" u="heavy" spc="-19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) 	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 SSD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64346" y="4942372"/>
            <a:ext cx="1750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7" baseline="1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本地固态硬</a:t>
            </a:r>
            <a:r>
              <a:rPr sz="1950" b="1" spc="325" dirty="0">
                <a:latin typeface="宋体" panose="02010600030101010101" pitchFamily="2" charset="-122"/>
                <a:cs typeface="宋体" panose="02010600030101010101" pitchFamily="2" charset="-122"/>
              </a:rPr>
              <a:t>盘</a:t>
            </a:r>
            <a:r>
              <a:rPr sz="3000" b="1" baseline="1000" dirty="0">
                <a:latin typeface="Times New Roman" panose="02020603050405020304"/>
                <a:cs typeface="Times New Roman" panose="02020603050405020304"/>
              </a:rPr>
              <a:t>)</a:t>
            </a:r>
            <a:endParaRPr sz="3000" baseline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3346" y="5522428"/>
            <a:ext cx="5013325" cy="93789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0"/>
              </a:spcBef>
              <a:tabLst>
                <a:tab pos="1900555" algn="l"/>
                <a:tab pos="4987290" algn="l"/>
              </a:tabLst>
            </a:pPr>
            <a:r>
              <a:rPr sz="3000" b="1" u="heavy" baseline="1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3000" b="1" u="heavy" spc="-67" baseline="1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950" b="1" u="heavy" spc="40" dirty="0"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本地硬盘</a:t>
            </a:r>
            <a:r>
              <a:rPr sz="1950" b="1" u="heavy" spc="-465" dirty="0">
                <a:uFill>
                  <a:solidFill>
                    <a:srgbClr val="000000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u="heavy" baseline="1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)	</a:t>
            </a:r>
            <a:endParaRPr sz="3000" baseline="10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ts val="2235"/>
              </a:lnSpc>
              <a:spcBef>
                <a:spcPts val="125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远程外存储器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03835" algn="ctr">
              <a:lnSpc>
                <a:spcPts val="2295"/>
              </a:lnSpc>
            </a:pPr>
            <a:r>
              <a:rPr sz="3000" b="1" spc="-7" baseline="6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分布式文件系统、</a:t>
            </a:r>
            <a:r>
              <a:rPr sz="2000" b="1" spc="-4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服务器</a:t>
            </a:r>
            <a:r>
              <a:rPr sz="2925" b="1" spc="-307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baseline="6000" dirty="0">
                <a:latin typeface="Times New Roman" panose="02020603050405020304"/>
                <a:cs typeface="Times New Roman" panose="02020603050405020304"/>
              </a:rPr>
              <a:t>)</a:t>
            </a:r>
            <a:endParaRPr sz="3000" baseline="6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42083" y="3658344"/>
            <a:ext cx="2336800" cy="1905"/>
          </a:xfrm>
          <a:custGeom>
            <a:avLst/>
            <a:gdLst/>
            <a:ahLst/>
            <a:cxnLst/>
            <a:rect l="l" t="t" r="r" b="b"/>
            <a:pathLst>
              <a:path w="2336800" h="1904">
                <a:moveTo>
                  <a:pt x="0" y="0"/>
                </a:moveTo>
                <a:lnTo>
                  <a:pt x="2336800" y="15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19821" y="4193330"/>
            <a:ext cx="2992755" cy="1905"/>
          </a:xfrm>
          <a:custGeom>
            <a:avLst/>
            <a:gdLst/>
            <a:ahLst/>
            <a:cxnLst/>
            <a:rect l="l" t="t" r="r" b="b"/>
            <a:pathLst>
              <a:path w="2992754" h="1904">
                <a:moveTo>
                  <a:pt x="0" y="0"/>
                </a:moveTo>
                <a:lnTo>
                  <a:pt x="2992438" y="15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84821" y="5263305"/>
            <a:ext cx="4272280" cy="1905"/>
          </a:xfrm>
          <a:custGeom>
            <a:avLst/>
            <a:gdLst/>
            <a:ahLst/>
            <a:cxnLst/>
            <a:rect l="l" t="t" r="r" b="b"/>
            <a:pathLst>
              <a:path w="4272280" h="1904">
                <a:moveTo>
                  <a:pt x="0" y="0"/>
                </a:moveTo>
                <a:lnTo>
                  <a:pt x="4271963" y="15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19858" y="2594719"/>
            <a:ext cx="3930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1: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21408" y="3143994"/>
            <a:ext cx="377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2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000" b="1" spc="-1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: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75333" y="3693269"/>
            <a:ext cx="3930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000" b="1" spc="-1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: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24508" y="4226669"/>
            <a:ext cx="3930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4: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66006" y="4780432"/>
            <a:ext cx="3943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5: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07554" y="5288448"/>
            <a:ext cx="3585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8510" algn="l"/>
              </a:tabLst>
            </a:pPr>
            <a:r>
              <a:rPr sz="3000" b="1" spc="-150" baseline="10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00" b="1" spc="-22" baseline="1000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3000" b="1" baseline="1000" dirty="0">
                <a:latin typeface="Times New Roman" panose="02020603050405020304"/>
                <a:cs typeface="Times New Roman" panose="02020603050405020304"/>
              </a:rPr>
              <a:t>:	</a:t>
            </a: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本地外存储器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47514" y="5907830"/>
            <a:ext cx="3930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000" b="1" spc="-15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: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16209" y="4238873"/>
            <a:ext cx="24130" cy="1926589"/>
          </a:xfrm>
          <a:custGeom>
            <a:avLst/>
            <a:gdLst/>
            <a:ahLst/>
            <a:cxnLst/>
            <a:rect l="l" t="t" r="r" b="b"/>
            <a:pathLst>
              <a:path w="24130" h="1926589">
                <a:moveTo>
                  <a:pt x="23812" y="1926579"/>
                </a:moveTo>
                <a:lnTo>
                  <a:pt x="0" y="0"/>
                </a:lnTo>
              </a:path>
            </a:pathLst>
          </a:custGeom>
          <a:ln w="857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10394" y="6127351"/>
            <a:ext cx="240029" cy="390525"/>
          </a:xfrm>
          <a:custGeom>
            <a:avLst/>
            <a:gdLst/>
            <a:ahLst/>
            <a:cxnLst/>
            <a:rect l="l" t="t" r="r" b="b"/>
            <a:pathLst>
              <a:path w="240030" h="390525">
                <a:moveTo>
                  <a:pt x="0" y="0"/>
                </a:moveTo>
                <a:lnTo>
                  <a:pt x="119378" y="390078"/>
                </a:lnTo>
                <a:lnTo>
                  <a:pt x="225328" y="46622"/>
                </a:lnTo>
                <a:lnTo>
                  <a:pt x="119855" y="46622"/>
                </a:lnTo>
                <a:lnTo>
                  <a:pt x="78913" y="41442"/>
                </a:lnTo>
                <a:lnTo>
                  <a:pt x="38713" y="25901"/>
                </a:lnTo>
                <a:lnTo>
                  <a:pt x="0" y="0"/>
                </a:lnTo>
                <a:close/>
              </a:path>
              <a:path w="240030" h="390525">
                <a:moveTo>
                  <a:pt x="239711" y="0"/>
                </a:moveTo>
                <a:lnTo>
                  <a:pt x="200997" y="25901"/>
                </a:lnTo>
                <a:lnTo>
                  <a:pt x="160797" y="41442"/>
                </a:lnTo>
                <a:lnTo>
                  <a:pt x="119855" y="46622"/>
                </a:lnTo>
                <a:lnTo>
                  <a:pt x="225328" y="46622"/>
                </a:lnTo>
                <a:lnTo>
                  <a:pt x="239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10394" y="6127351"/>
            <a:ext cx="240029" cy="390525"/>
          </a:xfrm>
          <a:custGeom>
            <a:avLst/>
            <a:gdLst/>
            <a:ahLst/>
            <a:cxnLst/>
            <a:rect l="l" t="t" r="r" b="b"/>
            <a:pathLst>
              <a:path w="240030" h="390525">
                <a:moveTo>
                  <a:pt x="119378" y="390079"/>
                </a:moveTo>
                <a:lnTo>
                  <a:pt x="0" y="0"/>
                </a:lnTo>
                <a:lnTo>
                  <a:pt x="38714" y="25901"/>
                </a:lnTo>
                <a:lnTo>
                  <a:pt x="78913" y="41442"/>
                </a:lnTo>
                <a:lnTo>
                  <a:pt x="119856" y="46622"/>
                </a:lnTo>
                <a:lnTo>
                  <a:pt x="160798" y="41442"/>
                </a:lnTo>
                <a:lnTo>
                  <a:pt x="200998" y="25901"/>
                </a:lnTo>
                <a:lnTo>
                  <a:pt x="239712" y="0"/>
                </a:lnTo>
                <a:lnTo>
                  <a:pt x="119378" y="3900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58256" y="2149406"/>
            <a:ext cx="1593198" cy="63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容量更</a:t>
            </a:r>
            <a:r>
              <a:rPr sz="1950" b="1" spc="-50" dirty="0">
                <a:latin typeface="宋体" panose="02010600030101010101" pitchFamily="2" charset="-122"/>
                <a:cs typeface="宋体" panose="02010600030101010101" pitchFamily="2" charset="-122"/>
              </a:rPr>
              <a:t>小</a:t>
            </a:r>
            <a:r>
              <a:rPr sz="1950" b="1" spc="35" dirty="0">
                <a:latin typeface="宋体" panose="02010600030101010101" pitchFamily="2" charset="-122"/>
                <a:cs typeface="宋体" panose="02010600030101010101" pitchFamily="2" charset="-122"/>
              </a:rPr>
              <a:t>、 速度更</a:t>
            </a:r>
            <a:r>
              <a:rPr sz="1950" b="1" spc="-50" dirty="0">
                <a:latin typeface="宋体" panose="02010600030101010101" pitchFamily="2" charset="-122"/>
                <a:cs typeface="宋体" panose="02010600030101010101" pitchFamily="2" charset="-122"/>
              </a:rPr>
              <a:t>快</a:t>
            </a: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endParaRPr sz="195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5537" y="2818939"/>
            <a:ext cx="1515593" cy="67691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285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价格更高</a:t>
            </a:r>
            <a:endParaRPr sz="195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b="1" spc="-82" baseline="1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单位字</a:t>
            </a:r>
            <a:r>
              <a:rPr sz="1950" b="1" spc="365" dirty="0">
                <a:latin typeface="宋体" panose="02010600030101010101" pitchFamily="2" charset="-122"/>
                <a:cs typeface="宋体" panose="02010600030101010101" pitchFamily="2" charset="-122"/>
              </a:rPr>
              <a:t>节</a:t>
            </a:r>
            <a:r>
              <a:rPr sz="3000" b="1" baseline="1000" dirty="0">
                <a:latin typeface="Times New Roman" panose="02020603050405020304"/>
                <a:cs typeface="Times New Roman" panose="02020603050405020304"/>
              </a:rPr>
              <a:t>)</a:t>
            </a:r>
            <a:endParaRPr sz="3000" baseline="1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0678" y="4528002"/>
            <a:ext cx="1550775" cy="63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容量更</a:t>
            </a:r>
            <a:r>
              <a:rPr sz="1950" b="1" spc="-50" dirty="0">
                <a:latin typeface="宋体" panose="02010600030101010101" pitchFamily="2" charset="-122"/>
                <a:cs typeface="宋体" panose="02010600030101010101" pitchFamily="2" charset="-122"/>
              </a:rPr>
              <a:t>大</a:t>
            </a:r>
            <a:r>
              <a:rPr sz="1950" b="1" spc="35" dirty="0">
                <a:latin typeface="宋体" panose="02010600030101010101" pitchFamily="2" charset="-122"/>
                <a:cs typeface="宋体" panose="02010600030101010101" pitchFamily="2" charset="-122"/>
              </a:rPr>
              <a:t>、 速度更</a:t>
            </a:r>
            <a:r>
              <a:rPr sz="1950" b="1" spc="-50" dirty="0">
                <a:latin typeface="宋体" panose="02010600030101010101" pitchFamily="2" charset="-122"/>
                <a:cs typeface="宋体" panose="02010600030101010101" pitchFamily="2" charset="-122"/>
              </a:rPr>
              <a:t>慢</a:t>
            </a: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endParaRPr sz="195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8255" y="5157045"/>
            <a:ext cx="1467174" cy="67197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300"/>
              </a:spcBef>
            </a:pP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价格更低</a:t>
            </a:r>
            <a:endParaRPr sz="195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000" b="1" spc="-82" baseline="1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950" b="1" spc="40" dirty="0">
                <a:latin typeface="宋体" panose="02010600030101010101" pitchFamily="2" charset="-122"/>
                <a:cs typeface="宋体" panose="02010600030101010101" pitchFamily="2" charset="-122"/>
              </a:rPr>
              <a:t>单位字</a:t>
            </a:r>
            <a:r>
              <a:rPr sz="1950" b="1" spc="365" dirty="0">
                <a:latin typeface="宋体" panose="02010600030101010101" pitchFamily="2" charset="-122"/>
                <a:cs typeface="宋体" panose="02010600030101010101" pitchFamily="2" charset="-122"/>
              </a:rPr>
              <a:t>节</a:t>
            </a:r>
            <a:r>
              <a:rPr sz="3000" b="1" baseline="1000" dirty="0">
                <a:latin typeface="Times New Roman" panose="02020603050405020304"/>
                <a:cs typeface="Times New Roman" panose="02020603050405020304"/>
              </a:rPr>
              <a:t>)</a:t>
            </a:r>
            <a:endParaRPr sz="3000" baseline="1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81387" y="1778425"/>
            <a:ext cx="274320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Cache:</a:t>
            </a:r>
            <a:r>
              <a:rPr sz="2000" b="1" spc="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高速缓存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SRAM:</a:t>
            </a:r>
            <a:r>
              <a:rPr sz="20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静态随机存储器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DRAM:</a:t>
            </a:r>
            <a:r>
              <a:rPr sz="20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25" b="1" spc="60" baseline="1000" dirty="0">
                <a:latin typeface="宋体" panose="02010600030101010101" pitchFamily="2" charset="-122"/>
                <a:cs typeface="宋体" panose="02010600030101010101" pitchFamily="2" charset="-122"/>
              </a:rPr>
              <a:t>动态随机存储器</a:t>
            </a:r>
            <a:endParaRPr sz="2925" baseline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50" y="731813"/>
            <a:ext cx="5105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外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围设备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及其控制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314012" y="1713067"/>
            <a:ext cx="8515975" cy="4919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07390" indent="-457200">
              <a:lnSpc>
                <a:spcPct val="100000"/>
              </a:lnSpc>
              <a:spcBef>
                <a:spcPts val="11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525145" algn="l"/>
              </a:tabLst>
            </a:pPr>
            <a:r>
              <a:rPr sz="3100" spc="85" dirty="0"/>
              <a:t>设备类型</a:t>
            </a:r>
            <a:endParaRPr sz="3100"/>
          </a:p>
          <a:p>
            <a:pPr marL="1099820" lvl="1" indent="-457200">
              <a:lnSpc>
                <a:spcPct val="100000"/>
              </a:lnSpc>
              <a:spcBef>
                <a:spcPts val="180"/>
              </a:spcBef>
              <a:buSzPct val="87000"/>
              <a:buFont typeface="Wingdings" panose="05000000000000000000" charset="0"/>
              <a:buChar char="n"/>
              <a:tabLst>
                <a:tab pos="890905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输入设备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99820" lvl="1" indent="-457200">
              <a:lnSpc>
                <a:spcPct val="100000"/>
              </a:lnSpc>
              <a:spcBef>
                <a:spcPts val="80"/>
              </a:spcBef>
              <a:buSzPct val="87000"/>
              <a:buFont typeface="Wingdings" panose="05000000000000000000" charset="0"/>
              <a:buChar char="n"/>
              <a:tabLst>
                <a:tab pos="890905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输出设备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99820" lvl="1" indent="-457200">
              <a:lnSpc>
                <a:spcPct val="100000"/>
              </a:lnSpc>
              <a:spcBef>
                <a:spcPts val="80"/>
              </a:spcBef>
              <a:buSzPct val="87000"/>
              <a:buFont typeface="Wingdings" panose="05000000000000000000" charset="0"/>
              <a:buChar char="n"/>
              <a:tabLst>
                <a:tab pos="890905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存储设备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99820" lvl="1" indent="-457200">
              <a:lnSpc>
                <a:spcPct val="100000"/>
              </a:lnSpc>
              <a:spcBef>
                <a:spcPts val="180"/>
              </a:spcBef>
              <a:buSzPct val="87000"/>
              <a:buFont typeface="Wingdings" panose="05000000000000000000" charset="0"/>
              <a:buChar char="n"/>
              <a:tabLst>
                <a:tab pos="890905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机机通信设备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07390" indent="-457200">
              <a:lnSpc>
                <a:spcPct val="100000"/>
              </a:lnSpc>
              <a:spcBef>
                <a:spcPts val="8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525145" algn="l"/>
              </a:tabLst>
            </a:pPr>
            <a:r>
              <a:rPr sz="3100" spc="85" dirty="0"/>
              <a:t>设备控制方式</a:t>
            </a:r>
            <a:endParaRPr sz="3100"/>
          </a:p>
          <a:p>
            <a:pPr marL="1099820" lvl="1" indent="-457200">
              <a:lnSpc>
                <a:spcPts val="3820"/>
              </a:lnSpc>
              <a:spcBef>
                <a:spcPts val="80"/>
              </a:spcBef>
              <a:buSzPct val="87000"/>
              <a:buFont typeface="Wingdings" panose="05000000000000000000" charset="0"/>
              <a:buChar char="n"/>
              <a:tabLst>
                <a:tab pos="890905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轮询方式</a:t>
            </a:r>
            <a:r>
              <a:rPr sz="3100" b="1" spc="2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3200" b="1" spc="20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忙式控制</a:t>
            </a:r>
            <a:r>
              <a:rPr sz="32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+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数据交换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99820" lvl="1" indent="-457200">
              <a:lnSpc>
                <a:spcPts val="3800"/>
              </a:lnSpc>
              <a:buSzPct val="87000"/>
              <a:buFont typeface="Wingdings" panose="05000000000000000000" charset="0"/>
              <a:buChar char="n"/>
              <a:tabLst>
                <a:tab pos="890905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中断方式</a:t>
            </a:r>
            <a:r>
              <a:rPr sz="3100" b="1" spc="2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3200" b="1" spc="20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启动</a:t>
            </a:r>
            <a:r>
              <a:rPr sz="32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中断</a:t>
            </a:r>
            <a:r>
              <a:rPr sz="32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+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数据交换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99820" lvl="1" indent="-457200">
              <a:lnSpc>
                <a:spcPts val="3820"/>
              </a:lnSpc>
              <a:buSzPct val="84000"/>
              <a:buFont typeface="Wingdings" panose="05000000000000000000" charset="0"/>
              <a:buChar char="n"/>
              <a:tabLst>
                <a:tab pos="890905" algn="l"/>
              </a:tabLst>
            </a:pPr>
            <a:r>
              <a:rPr sz="32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DMA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方式</a:t>
            </a:r>
            <a:r>
              <a:rPr sz="3100" b="1" spc="2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3200" b="1" spc="20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启动</a:t>
            </a:r>
            <a:r>
              <a:rPr sz="32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中断</a:t>
            </a:r>
            <a:r>
              <a:rPr sz="3100" b="1" spc="2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3200" b="1" spc="20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DMA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数据交换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49600" y="3657600"/>
            <a:ext cx="5346700" cy="142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25115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计算机操作系统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77958" y="2204368"/>
            <a:ext cx="6402705" cy="11938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60"/>
              </a:spcBef>
            </a:pP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</a:t>
            </a:r>
            <a:r>
              <a:rPr sz="3200" b="1" spc="-25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计算机与操作系</a:t>
            </a:r>
            <a:r>
              <a:rPr sz="3100" b="1" spc="844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-</a:t>
            </a:r>
            <a:r>
              <a:rPr sz="3200" b="1" spc="-2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1.1</a:t>
            </a:r>
            <a:r>
              <a:rPr sz="3200" b="1" spc="-2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计算机系统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080" algn="r">
              <a:lnSpc>
                <a:spcPct val="100000"/>
              </a:lnSpc>
              <a:spcBef>
                <a:spcPts val="760"/>
              </a:spcBef>
            </a:pP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1.1.3</a:t>
            </a:r>
            <a:r>
              <a:rPr sz="3200" b="1" spc="-85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计算机软件系统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04" y="116632"/>
            <a:ext cx="2438400" cy="5762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828700"/>
            <a:ext cx="6375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软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件系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的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成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42" y="1828800"/>
            <a:ext cx="8975558" cy="47955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69265" marR="411480" indent="-457200">
              <a:lnSpc>
                <a:spcPts val="3660"/>
              </a:lnSpc>
              <a:spcBef>
                <a:spcPts val="28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系统软件：操作系统、实用程序、语言处理程序、数据库管理系统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330" lvl="1" indent="-457200">
              <a:lnSpc>
                <a:spcPct val="100000"/>
              </a:lnSpc>
              <a:spcBef>
                <a:spcPts val="5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操作系统实施对各种软硬件资源的管理控制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330" lvl="1" indent="-457200">
              <a:lnSpc>
                <a:spcPct val="100000"/>
              </a:lnSpc>
              <a:spcBef>
                <a:spcPts val="8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实用程序为方便用户所设，如文本编辑等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965" marR="339090" lvl="1" indent="-457200">
              <a:lnSpc>
                <a:spcPct val="100000"/>
              </a:lnSpc>
              <a:spcBef>
                <a:spcPts val="65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语言处理程序把用汇编语言</a:t>
            </a:r>
            <a:r>
              <a:rPr sz="28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800" b="1" spc="8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高级语言编写的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程序，翻译成可执行的机器语言程序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marR="5080" indent="-457200">
              <a:lnSpc>
                <a:spcPts val="3660"/>
              </a:lnSpc>
              <a:spcBef>
                <a:spcPts val="49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支撑软件</a:t>
            </a:r>
            <a:r>
              <a:rPr lang="en-US"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接口软件、工具软件、环境数据库，支持用户使用计算机的环境，提供开发工具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62330" lvl="1" indent="-457200">
              <a:lnSpc>
                <a:spcPct val="100000"/>
              </a:lnSpc>
              <a:spcBef>
                <a:spcPts val="10"/>
              </a:spcBef>
              <a:buSzPct val="87000"/>
              <a:buFont typeface="Wingdings" panose="05000000000000000000" charset="0"/>
              <a:buChar char="n"/>
              <a:tabLst>
                <a:tab pos="65278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也可认为是系统软件的一部分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应用软件</a:t>
            </a:r>
            <a:r>
              <a:rPr lang="en-US"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用户按其需要自行编写的专用程序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9566" y="4169295"/>
            <a:ext cx="4572000" cy="1295400"/>
          </a:xfrm>
          <a:custGeom>
            <a:avLst/>
            <a:gdLst/>
            <a:ahLst/>
            <a:cxnLst/>
            <a:rect l="l" t="t" r="r" b="b"/>
            <a:pathLst>
              <a:path w="4572000" h="1295400">
                <a:moveTo>
                  <a:pt x="0" y="1295400"/>
                </a:moveTo>
                <a:lnTo>
                  <a:pt x="4572000" y="1295400"/>
                </a:lnTo>
                <a:lnTo>
                  <a:pt x="45720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9566" y="4169295"/>
            <a:ext cx="4572000" cy="1295400"/>
          </a:xfrm>
          <a:custGeom>
            <a:avLst/>
            <a:gdLst/>
            <a:ahLst/>
            <a:cxnLst/>
            <a:rect l="l" t="t" r="r" b="b"/>
            <a:pathLst>
              <a:path w="4572000" h="1295400">
                <a:moveTo>
                  <a:pt x="0" y="0"/>
                </a:moveTo>
                <a:lnTo>
                  <a:pt x="4572000" y="0"/>
                </a:lnTo>
                <a:lnTo>
                  <a:pt x="45720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20866" y="4205747"/>
            <a:ext cx="1549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语言处理程序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76266" y="2950095"/>
            <a:ext cx="228600" cy="1219200"/>
          </a:xfrm>
          <a:custGeom>
            <a:avLst/>
            <a:gdLst/>
            <a:ahLst/>
            <a:cxnLst/>
            <a:rect l="l" t="t" r="r" b="b"/>
            <a:pathLst>
              <a:path w="228600" h="1219200">
                <a:moveTo>
                  <a:pt x="228600" y="990600"/>
                </a:moveTo>
                <a:lnTo>
                  <a:pt x="0" y="990600"/>
                </a:lnTo>
                <a:lnTo>
                  <a:pt x="114301" y="1219200"/>
                </a:lnTo>
                <a:lnTo>
                  <a:pt x="228600" y="990600"/>
                </a:lnTo>
                <a:close/>
              </a:path>
              <a:path w="228600" h="1219200">
                <a:moveTo>
                  <a:pt x="88900" y="0"/>
                </a:moveTo>
                <a:lnTo>
                  <a:pt x="76200" y="0"/>
                </a:lnTo>
                <a:lnTo>
                  <a:pt x="76200" y="990600"/>
                </a:lnTo>
                <a:lnTo>
                  <a:pt x="88900" y="990600"/>
                </a:lnTo>
                <a:lnTo>
                  <a:pt x="88900" y="0"/>
                </a:lnTo>
                <a:close/>
              </a:path>
              <a:path w="228600" h="1219200">
                <a:moveTo>
                  <a:pt x="127000" y="0"/>
                </a:moveTo>
                <a:lnTo>
                  <a:pt x="101600" y="0"/>
                </a:lnTo>
                <a:lnTo>
                  <a:pt x="101600" y="990600"/>
                </a:lnTo>
                <a:lnTo>
                  <a:pt x="127000" y="990600"/>
                </a:lnTo>
                <a:lnTo>
                  <a:pt x="127000" y="0"/>
                </a:lnTo>
                <a:close/>
              </a:path>
              <a:path w="228600" h="1219200">
                <a:moveTo>
                  <a:pt x="152400" y="0"/>
                </a:moveTo>
                <a:lnTo>
                  <a:pt x="139700" y="0"/>
                </a:lnTo>
                <a:lnTo>
                  <a:pt x="139700" y="990600"/>
                </a:lnTo>
                <a:lnTo>
                  <a:pt x="152400" y="9906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42208" y="2975495"/>
            <a:ext cx="273050" cy="8286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algn="just">
              <a:lnSpc>
                <a:spcPts val="1960"/>
              </a:lnSpc>
              <a:spcBef>
                <a:spcPts val="530"/>
              </a:spcBef>
            </a:pPr>
            <a:r>
              <a:rPr sz="2000" b="1" spc="-50" dirty="0">
                <a:latin typeface="黑体" panose="02010609060101010101" charset="-122"/>
                <a:cs typeface="黑体" panose="02010609060101010101" charset="-122"/>
              </a:rPr>
              <a:t>高 级 语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2208" y="3723208"/>
            <a:ext cx="273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65" dirty="0">
                <a:latin typeface="黑体" panose="02010609060101010101" charset="-122"/>
                <a:cs typeface="黑体" panose="02010609060101010101" charset="-122"/>
              </a:rPr>
              <a:t>言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973137"/>
            <a:ext cx="7010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程序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员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的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算机系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统视图</a:t>
            </a:r>
            <a:endParaRPr sz="5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3566" y="2492895"/>
            <a:ext cx="6858000" cy="400050"/>
          </a:xfrm>
          <a:custGeom>
            <a:avLst/>
            <a:gdLst/>
            <a:ahLst/>
            <a:cxnLst/>
            <a:rect l="l" t="t" r="r" b="b"/>
            <a:pathLst>
              <a:path w="6858000" h="400050">
                <a:moveTo>
                  <a:pt x="0" y="400050"/>
                </a:moveTo>
                <a:lnTo>
                  <a:pt x="6858000" y="400050"/>
                </a:lnTo>
                <a:lnTo>
                  <a:pt x="6858000" y="0"/>
                </a:lnTo>
                <a:lnTo>
                  <a:pt x="0" y="0"/>
                </a:lnTo>
                <a:lnTo>
                  <a:pt x="0" y="40005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23566" y="2492895"/>
            <a:ext cx="6858000" cy="400050"/>
          </a:xfrm>
          <a:custGeom>
            <a:avLst/>
            <a:gdLst/>
            <a:ahLst/>
            <a:cxnLst/>
            <a:rect l="l" t="t" r="r" b="b"/>
            <a:pathLst>
              <a:path w="6858000" h="400050">
                <a:moveTo>
                  <a:pt x="0" y="0"/>
                </a:moveTo>
                <a:lnTo>
                  <a:pt x="6858000" y="0"/>
                </a:lnTo>
                <a:lnTo>
                  <a:pt x="685800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58866" y="2529348"/>
            <a:ext cx="787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程序员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71566" y="3734320"/>
            <a:ext cx="3810000" cy="400050"/>
          </a:xfrm>
          <a:custGeom>
            <a:avLst/>
            <a:gdLst/>
            <a:ahLst/>
            <a:cxnLst/>
            <a:rect l="l" t="t" r="r" b="b"/>
            <a:pathLst>
              <a:path w="3810000" h="400050">
                <a:moveTo>
                  <a:pt x="0" y="400050"/>
                </a:moveTo>
                <a:lnTo>
                  <a:pt x="3810000" y="400050"/>
                </a:lnTo>
                <a:lnTo>
                  <a:pt x="3810000" y="0"/>
                </a:lnTo>
                <a:lnTo>
                  <a:pt x="0" y="0"/>
                </a:lnTo>
                <a:lnTo>
                  <a:pt x="0" y="4000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1566" y="3734320"/>
            <a:ext cx="3810000" cy="400050"/>
          </a:xfrm>
          <a:custGeom>
            <a:avLst/>
            <a:gdLst/>
            <a:ahLst/>
            <a:cxnLst/>
            <a:rect l="l" t="t" r="r" b="b"/>
            <a:pathLst>
              <a:path w="3810000" h="400050">
                <a:moveTo>
                  <a:pt x="0" y="0"/>
                </a:moveTo>
                <a:lnTo>
                  <a:pt x="3810000" y="0"/>
                </a:lnTo>
                <a:lnTo>
                  <a:pt x="381000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55866" y="3770772"/>
            <a:ext cx="1041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支撑软件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14466" y="2950095"/>
            <a:ext cx="228600" cy="773430"/>
          </a:xfrm>
          <a:custGeom>
            <a:avLst/>
            <a:gdLst/>
            <a:ahLst/>
            <a:cxnLst/>
            <a:rect l="l" t="t" r="r" b="b"/>
            <a:pathLst>
              <a:path w="228600" h="773429">
                <a:moveTo>
                  <a:pt x="228600" y="544513"/>
                </a:moveTo>
                <a:lnTo>
                  <a:pt x="0" y="544513"/>
                </a:lnTo>
                <a:lnTo>
                  <a:pt x="114301" y="773113"/>
                </a:lnTo>
                <a:lnTo>
                  <a:pt x="228600" y="544513"/>
                </a:lnTo>
                <a:close/>
              </a:path>
              <a:path w="228600" h="773429">
                <a:moveTo>
                  <a:pt x="88900" y="0"/>
                </a:moveTo>
                <a:lnTo>
                  <a:pt x="76200" y="0"/>
                </a:lnTo>
                <a:lnTo>
                  <a:pt x="76200" y="544513"/>
                </a:lnTo>
                <a:lnTo>
                  <a:pt x="88900" y="544513"/>
                </a:lnTo>
                <a:lnTo>
                  <a:pt x="88900" y="0"/>
                </a:lnTo>
                <a:close/>
              </a:path>
              <a:path w="228600" h="773429">
                <a:moveTo>
                  <a:pt x="127000" y="0"/>
                </a:moveTo>
                <a:lnTo>
                  <a:pt x="101600" y="0"/>
                </a:lnTo>
                <a:lnTo>
                  <a:pt x="101600" y="544513"/>
                </a:lnTo>
                <a:lnTo>
                  <a:pt x="127000" y="544513"/>
                </a:lnTo>
                <a:lnTo>
                  <a:pt x="127000" y="0"/>
                </a:lnTo>
                <a:close/>
              </a:path>
              <a:path w="228600" h="773429">
                <a:moveTo>
                  <a:pt x="152400" y="0"/>
                </a:moveTo>
                <a:lnTo>
                  <a:pt x="139700" y="0"/>
                </a:lnTo>
                <a:lnTo>
                  <a:pt x="139700" y="544513"/>
                </a:lnTo>
                <a:lnTo>
                  <a:pt x="152400" y="544513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3566" y="5464695"/>
            <a:ext cx="6858000" cy="434975"/>
          </a:xfrm>
          <a:custGeom>
            <a:avLst/>
            <a:gdLst/>
            <a:ahLst/>
            <a:cxnLst/>
            <a:rect l="l" t="t" r="r" b="b"/>
            <a:pathLst>
              <a:path w="6858000" h="434975">
                <a:moveTo>
                  <a:pt x="0" y="434975"/>
                </a:moveTo>
                <a:lnTo>
                  <a:pt x="6858000" y="434975"/>
                </a:lnTo>
                <a:lnTo>
                  <a:pt x="6858000" y="0"/>
                </a:lnTo>
                <a:lnTo>
                  <a:pt x="0" y="0"/>
                </a:lnTo>
                <a:lnTo>
                  <a:pt x="0" y="4349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3566" y="5464695"/>
            <a:ext cx="6858000" cy="434975"/>
          </a:xfrm>
          <a:custGeom>
            <a:avLst/>
            <a:gdLst/>
            <a:ahLst/>
            <a:cxnLst/>
            <a:rect l="l" t="t" r="r" b="b"/>
            <a:pathLst>
              <a:path w="6858000" h="434975">
                <a:moveTo>
                  <a:pt x="0" y="0"/>
                </a:moveTo>
                <a:lnTo>
                  <a:pt x="6858000" y="0"/>
                </a:lnTo>
                <a:lnTo>
                  <a:pt x="6858000" y="434975"/>
                </a:lnTo>
                <a:lnTo>
                  <a:pt x="0" y="4349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90267" y="2950095"/>
            <a:ext cx="228600" cy="2514600"/>
          </a:xfrm>
          <a:custGeom>
            <a:avLst/>
            <a:gdLst/>
            <a:ahLst/>
            <a:cxnLst/>
            <a:rect l="l" t="t" r="r" b="b"/>
            <a:pathLst>
              <a:path w="228600" h="2514600">
                <a:moveTo>
                  <a:pt x="228599" y="2286000"/>
                </a:moveTo>
                <a:lnTo>
                  <a:pt x="0" y="2286000"/>
                </a:lnTo>
                <a:lnTo>
                  <a:pt x="114300" y="2514600"/>
                </a:lnTo>
                <a:lnTo>
                  <a:pt x="228599" y="2286000"/>
                </a:lnTo>
                <a:close/>
              </a:path>
              <a:path w="228600" h="2514600">
                <a:moveTo>
                  <a:pt x="88898" y="0"/>
                </a:moveTo>
                <a:lnTo>
                  <a:pt x="76198" y="0"/>
                </a:lnTo>
                <a:lnTo>
                  <a:pt x="76200" y="2286000"/>
                </a:lnTo>
                <a:lnTo>
                  <a:pt x="88900" y="2286000"/>
                </a:lnTo>
                <a:lnTo>
                  <a:pt x="88898" y="0"/>
                </a:lnTo>
                <a:close/>
              </a:path>
              <a:path w="228600" h="2514600">
                <a:moveTo>
                  <a:pt x="126998" y="0"/>
                </a:moveTo>
                <a:lnTo>
                  <a:pt x="101598" y="0"/>
                </a:lnTo>
                <a:lnTo>
                  <a:pt x="101600" y="2286000"/>
                </a:lnTo>
                <a:lnTo>
                  <a:pt x="127000" y="2286000"/>
                </a:lnTo>
                <a:lnTo>
                  <a:pt x="126998" y="0"/>
                </a:lnTo>
                <a:close/>
              </a:path>
              <a:path w="228600" h="2514600">
                <a:moveTo>
                  <a:pt x="152398" y="0"/>
                </a:moveTo>
                <a:lnTo>
                  <a:pt x="139698" y="0"/>
                </a:lnTo>
                <a:lnTo>
                  <a:pt x="139699" y="2286000"/>
                </a:lnTo>
                <a:lnTo>
                  <a:pt x="152399" y="2286000"/>
                </a:lnTo>
                <a:lnTo>
                  <a:pt x="152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24458" y="2975495"/>
            <a:ext cx="273050" cy="8159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b="1" spc="-50" dirty="0">
                <a:latin typeface="黑体" panose="02010609060101010101" charset="-122"/>
                <a:cs typeface="黑体" panose="02010609060101010101" charset="-122"/>
              </a:rPr>
              <a:t>机 器 指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4458" y="3708920"/>
            <a:ext cx="273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65" dirty="0">
                <a:latin typeface="黑体" panose="02010609060101010101" charset="-122"/>
                <a:cs typeface="黑体" panose="02010609060101010101" charset="-122"/>
              </a:rPr>
              <a:t>令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47566" y="4597920"/>
            <a:ext cx="5029200" cy="860425"/>
          </a:xfrm>
          <a:custGeom>
            <a:avLst/>
            <a:gdLst/>
            <a:ahLst/>
            <a:cxnLst/>
            <a:rect l="l" t="t" r="r" b="b"/>
            <a:pathLst>
              <a:path w="5029200" h="860425">
                <a:moveTo>
                  <a:pt x="0" y="860425"/>
                </a:moveTo>
                <a:lnTo>
                  <a:pt x="5029200" y="860425"/>
                </a:lnTo>
                <a:lnTo>
                  <a:pt x="5029200" y="0"/>
                </a:lnTo>
                <a:lnTo>
                  <a:pt x="0" y="0"/>
                </a:lnTo>
                <a:lnTo>
                  <a:pt x="0" y="8604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47566" y="4597920"/>
            <a:ext cx="5029200" cy="860425"/>
          </a:xfrm>
          <a:custGeom>
            <a:avLst/>
            <a:gdLst/>
            <a:ahLst/>
            <a:cxnLst/>
            <a:rect l="l" t="t" r="r" b="b"/>
            <a:pathLst>
              <a:path w="5029200" h="860425">
                <a:moveTo>
                  <a:pt x="0" y="0"/>
                </a:moveTo>
                <a:lnTo>
                  <a:pt x="5029200" y="0"/>
                </a:lnTo>
                <a:lnTo>
                  <a:pt x="5029200" y="860425"/>
                </a:lnTo>
                <a:lnTo>
                  <a:pt x="0" y="8604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14266" y="2950095"/>
            <a:ext cx="228600" cy="1652905"/>
          </a:xfrm>
          <a:custGeom>
            <a:avLst/>
            <a:gdLst/>
            <a:ahLst/>
            <a:cxnLst/>
            <a:rect l="l" t="t" r="r" b="b"/>
            <a:pathLst>
              <a:path w="228600" h="1652904">
                <a:moveTo>
                  <a:pt x="228600" y="1423988"/>
                </a:moveTo>
                <a:lnTo>
                  <a:pt x="0" y="1423988"/>
                </a:lnTo>
                <a:lnTo>
                  <a:pt x="114301" y="1652588"/>
                </a:lnTo>
                <a:lnTo>
                  <a:pt x="228600" y="1423988"/>
                </a:lnTo>
                <a:close/>
              </a:path>
              <a:path w="228600" h="1652904">
                <a:moveTo>
                  <a:pt x="88900" y="0"/>
                </a:moveTo>
                <a:lnTo>
                  <a:pt x="76200" y="0"/>
                </a:lnTo>
                <a:lnTo>
                  <a:pt x="76200" y="1423988"/>
                </a:lnTo>
                <a:lnTo>
                  <a:pt x="88900" y="1423988"/>
                </a:lnTo>
                <a:lnTo>
                  <a:pt x="88900" y="0"/>
                </a:lnTo>
                <a:close/>
              </a:path>
              <a:path w="228600" h="1652904">
                <a:moveTo>
                  <a:pt x="127000" y="0"/>
                </a:moveTo>
                <a:lnTo>
                  <a:pt x="101600" y="0"/>
                </a:lnTo>
                <a:lnTo>
                  <a:pt x="101600" y="1423988"/>
                </a:lnTo>
                <a:lnTo>
                  <a:pt x="127000" y="1423988"/>
                </a:lnTo>
                <a:lnTo>
                  <a:pt x="127000" y="0"/>
                </a:lnTo>
                <a:close/>
              </a:path>
              <a:path w="228600" h="1652904">
                <a:moveTo>
                  <a:pt x="152400" y="0"/>
                </a:moveTo>
                <a:lnTo>
                  <a:pt x="139700" y="0"/>
                </a:lnTo>
                <a:lnTo>
                  <a:pt x="139700" y="1423988"/>
                </a:lnTo>
                <a:lnTo>
                  <a:pt x="152400" y="1423988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48458" y="2975495"/>
            <a:ext cx="273050" cy="82232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algn="just">
              <a:lnSpc>
                <a:spcPct val="81000"/>
              </a:lnSpc>
              <a:spcBef>
                <a:spcPts val="560"/>
              </a:spcBef>
            </a:pPr>
            <a:r>
              <a:rPr sz="2000" b="1" spc="-50" dirty="0">
                <a:latin typeface="黑体" panose="02010609060101010101" charset="-122"/>
                <a:cs typeface="黑体" panose="02010609060101010101" charset="-122"/>
              </a:rPr>
              <a:t>数 据 库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48458" y="3720033"/>
            <a:ext cx="273050" cy="5797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530"/>
              </a:spcBef>
            </a:pPr>
            <a:r>
              <a:rPr sz="2000" b="1" spc="-55" dirty="0">
                <a:latin typeface="黑体" panose="02010609060101010101" charset="-122"/>
                <a:cs typeface="黑体" panose="02010609060101010101" charset="-122"/>
              </a:rPr>
              <a:t>语 言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42008" y="2975495"/>
            <a:ext cx="273050" cy="82740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 algn="just">
              <a:lnSpc>
                <a:spcPct val="82000"/>
              </a:lnSpc>
              <a:spcBef>
                <a:spcPts val="540"/>
              </a:spcBef>
            </a:pPr>
            <a:r>
              <a:rPr sz="2000" b="1" spc="-50" dirty="0">
                <a:latin typeface="黑体" panose="02010609060101010101" charset="-122"/>
                <a:cs typeface="黑体" panose="02010609060101010101" charset="-122"/>
              </a:rPr>
              <a:t>扩 展 机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42008" y="3716858"/>
            <a:ext cx="273050" cy="5715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ct val="79000"/>
              </a:lnSpc>
              <a:spcBef>
                <a:spcPts val="600"/>
              </a:spcBef>
            </a:pPr>
            <a:r>
              <a:rPr sz="2000" b="1" spc="-55" dirty="0">
                <a:latin typeface="黑体" panose="02010609060101010101" charset="-122"/>
                <a:cs typeface="黑体" panose="02010609060101010101" charset="-122"/>
              </a:rPr>
              <a:t>器 指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42008" y="4205808"/>
            <a:ext cx="273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65" dirty="0">
                <a:latin typeface="黑体" panose="02010609060101010101" charset="-122"/>
                <a:cs typeface="黑体" panose="02010609060101010101" charset="-122"/>
              </a:rPr>
              <a:t>令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85566" y="5029720"/>
            <a:ext cx="5486400" cy="434975"/>
          </a:xfrm>
          <a:custGeom>
            <a:avLst/>
            <a:gdLst/>
            <a:ahLst/>
            <a:cxnLst/>
            <a:rect l="l" t="t" r="r" b="b"/>
            <a:pathLst>
              <a:path w="5486400" h="434975">
                <a:moveTo>
                  <a:pt x="0" y="434975"/>
                </a:moveTo>
                <a:lnTo>
                  <a:pt x="5486400" y="434975"/>
                </a:lnTo>
                <a:lnTo>
                  <a:pt x="5486400" y="0"/>
                </a:lnTo>
                <a:lnTo>
                  <a:pt x="0" y="0"/>
                </a:lnTo>
                <a:lnTo>
                  <a:pt x="0" y="4349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85566" y="5029720"/>
            <a:ext cx="5486400" cy="434975"/>
          </a:xfrm>
          <a:custGeom>
            <a:avLst/>
            <a:gdLst/>
            <a:ahLst/>
            <a:cxnLst/>
            <a:rect l="l" t="t" r="r" b="b"/>
            <a:pathLst>
              <a:path w="5486400" h="434975">
                <a:moveTo>
                  <a:pt x="0" y="0"/>
                </a:moveTo>
                <a:lnTo>
                  <a:pt x="5486400" y="0"/>
                </a:lnTo>
                <a:lnTo>
                  <a:pt x="5486400" y="434975"/>
                </a:lnTo>
                <a:lnTo>
                  <a:pt x="0" y="4349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73066" y="4499135"/>
            <a:ext cx="2590800" cy="1323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7400">
              <a:lnSpc>
                <a:spcPct val="145000"/>
              </a:lnSpc>
              <a:spcBef>
                <a:spcPts val="100"/>
              </a:spcBef>
            </a:pPr>
            <a:r>
              <a:rPr sz="1950" b="1" spc="35" dirty="0">
                <a:latin typeface="黑体" panose="02010609060101010101" charset="-122"/>
                <a:cs typeface="黑体" panose="02010609060101010101" charset="-122"/>
              </a:rPr>
              <a:t>数据库管理系统 </a:t>
            </a: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操作系统与实用程序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  <a:p>
            <a:pPr marL="190500">
              <a:lnSpc>
                <a:spcPct val="100000"/>
              </a:lnSpc>
              <a:spcBef>
                <a:spcPts val="108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计算机硬件系统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14167" y="2950095"/>
            <a:ext cx="228600" cy="2070100"/>
          </a:xfrm>
          <a:custGeom>
            <a:avLst/>
            <a:gdLst/>
            <a:ahLst/>
            <a:cxnLst/>
            <a:rect l="l" t="t" r="r" b="b"/>
            <a:pathLst>
              <a:path w="228600" h="2070100">
                <a:moveTo>
                  <a:pt x="228600" y="1841500"/>
                </a:moveTo>
                <a:lnTo>
                  <a:pt x="0" y="1841500"/>
                </a:lnTo>
                <a:lnTo>
                  <a:pt x="114300" y="2070100"/>
                </a:lnTo>
                <a:lnTo>
                  <a:pt x="228600" y="1841500"/>
                </a:lnTo>
                <a:close/>
              </a:path>
              <a:path w="228600" h="2070100">
                <a:moveTo>
                  <a:pt x="88898" y="0"/>
                </a:moveTo>
                <a:lnTo>
                  <a:pt x="76198" y="0"/>
                </a:lnTo>
                <a:lnTo>
                  <a:pt x="76200" y="1841500"/>
                </a:lnTo>
                <a:lnTo>
                  <a:pt x="88900" y="1841500"/>
                </a:lnTo>
                <a:lnTo>
                  <a:pt x="88898" y="0"/>
                </a:lnTo>
                <a:close/>
              </a:path>
              <a:path w="228600" h="2070100">
                <a:moveTo>
                  <a:pt x="126998" y="0"/>
                </a:moveTo>
                <a:lnTo>
                  <a:pt x="101598" y="0"/>
                </a:lnTo>
                <a:lnTo>
                  <a:pt x="101600" y="1841500"/>
                </a:lnTo>
                <a:lnTo>
                  <a:pt x="127000" y="1841500"/>
                </a:lnTo>
                <a:lnTo>
                  <a:pt x="126998" y="0"/>
                </a:lnTo>
                <a:close/>
              </a:path>
              <a:path w="228600" h="2070100">
                <a:moveTo>
                  <a:pt x="152398" y="0"/>
                </a:moveTo>
                <a:lnTo>
                  <a:pt x="139698" y="0"/>
                </a:lnTo>
                <a:lnTo>
                  <a:pt x="139700" y="1841500"/>
                </a:lnTo>
                <a:lnTo>
                  <a:pt x="152400" y="1841500"/>
                </a:lnTo>
                <a:lnTo>
                  <a:pt x="152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46988"/>
            <a:ext cx="5740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软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件开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的不同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层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次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83091"/>
            <a:ext cx="7846695" cy="39128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7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计算机硬件系统：机器语言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ct val="100000"/>
              </a:lnSpc>
              <a:spcBef>
                <a:spcPts val="68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操作系统之资源管理：机器语言</a:t>
            </a:r>
            <a:r>
              <a:rPr sz="28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广义指令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6385" indent="0">
              <a:lnSpc>
                <a:spcPct val="100000"/>
              </a:lnSpc>
              <a:spcBef>
                <a:spcPts val="20"/>
              </a:spcBef>
              <a:buFont typeface="Wingdings" panose="05000000000000000000" charset="0"/>
              <a:buNone/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（扩充了硬件资源管理）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ct val="100000"/>
              </a:lnSpc>
              <a:spcBef>
                <a:spcPts val="62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操作系统之文件系统：机器语言</a:t>
            </a:r>
            <a:r>
              <a:rPr sz="28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系统调用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6385" indent="0">
              <a:lnSpc>
                <a:spcPct val="100000"/>
              </a:lnSpc>
              <a:spcBef>
                <a:spcPts val="120"/>
              </a:spcBef>
              <a:buFont typeface="Wingdings" panose="05000000000000000000" charset="0"/>
              <a:buNone/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（扩充了信息资源管理）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marR="5080" indent="-457200">
              <a:lnSpc>
                <a:spcPct val="103000"/>
              </a:lnSpc>
              <a:spcBef>
                <a:spcPts val="50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数据库管理系统：</a:t>
            </a:r>
            <a:r>
              <a:rPr sz="2800" b="1" spc="8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800" b="1" spc="8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数据库语言（扩充了功 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能更强的信息资源管理）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ct val="100000"/>
              </a:lnSpc>
              <a:spcBef>
                <a:spcPts val="72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语言处理程序：面向问题的语言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3087" y="900708"/>
            <a:ext cx="6375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算机程序的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执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行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过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程</a:t>
            </a:r>
            <a:endParaRPr sz="5000">
              <a:latin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0612" y="2339612"/>
            <a:ext cx="1803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高级语言源程序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4612" y="2339612"/>
            <a:ext cx="1803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汇编语言源程序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6512" y="2882280"/>
            <a:ext cx="1371600" cy="381000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20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转换程序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5163" y="2653680"/>
            <a:ext cx="1143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57612" y="2339612"/>
            <a:ext cx="1803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高级语言源程序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59112" y="2444131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0" y="38098"/>
                </a:moveTo>
                <a:lnTo>
                  <a:pt x="0" y="76198"/>
                </a:lnTo>
                <a:lnTo>
                  <a:pt x="533400" y="76200"/>
                </a:lnTo>
                <a:lnTo>
                  <a:pt x="533400" y="114300"/>
                </a:lnTo>
                <a:lnTo>
                  <a:pt x="609600" y="57150"/>
                </a:lnTo>
                <a:lnTo>
                  <a:pt x="584200" y="38100"/>
                </a:lnTo>
                <a:lnTo>
                  <a:pt x="0" y="38098"/>
                </a:lnTo>
                <a:close/>
              </a:path>
              <a:path w="609600" h="114300">
                <a:moveTo>
                  <a:pt x="533401" y="0"/>
                </a:moveTo>
                <a:lnTo>
                  <a:pt x="533401" y="38100"/>
                </a:lnTo>
                <a:lnTo>
                  <a:pt x="584200" y="38100"/>
                </a:lnTo>
                <a:lnTo>
                  <a:pt x="533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9112" y="250128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1" y="5334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8113" y="3034680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395288" y="0"/>
                </a:moveTo>
                <a:lnTo>
                  <a:pt x="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6363" y="3263280"/>
            <a:ext cx="1143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87712" y="2882280"/>
            <a:ext cx="1371600" cy="381000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20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编译程序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16363" y="2653680"/>
            <a:ext cx="1143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84612" y="3482612"/>
            <a:ext cx="1549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目标代码程序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40514" y="2882280"/>
            <a:ext cx="1371600" cy="381000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20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汇编程序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69164" y="2653680"/>
            <a:ext cx="1143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26312" y="32632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1" y="0"/>
                </a:moveTo>
                <a:lnTo>
                  <a:pt x="0" y="381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3713" y="3587130"/>
            <a:ext cx="1752600" cy="114300"/>
          </a:xfrm>
          <a:custGeom>
            <a:avLst/>
            <a:gdLst/>
            <a:ahLst/>
            <a:cxnLst/>
            <a:rect l="l" t="t" r="r" b="b"/>
            <a:pathLst>
              <a:path w="1752600" h="114300">
                <a:moveTo>
                  <a:pt x="76200" y="0"/>
                </a:moveTo>
                <a:lnTo>
                  <a:pt x="0" y="57151"/>
                </a:lnTo>
                <a:lnTo>
                  <a:pt x="76200" y="114300"/>
                </a:lnTo>
                <a:lnTo>
                  <a:pt x="76200" y="76200"/>
                </a:lnTo>
                <a:lnTo>
                  <a:pt x="1752600" y="76200"/>
                </a:lnTo>
                <a:lnTo>
                  <a:pt x="1752600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59312" y="288228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81000"/>
                </a:moveTo>
                <a:lnTo>
                  <a:pt x="1371600" y="381000"/>
                </a:lnTo>
                <a:lnTo>
                  <a:pt x="1371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59312" y="2882280"/>
            <a:ext cx="1371600" cy="3810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20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解释程序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87963" y="2653680"/>
            <a:ext cx="1143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7963" y="3263280"/>
            <a:ext cx="1143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06512" y="3491880"/>
            <a:ext cx="1371600" cy="381000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20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连接程序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78112" y="3587130"/>
            <a:ext cx="1066800" cy="114300"/>
          </a:xfrm>
          <a:custGeom>
            <a:avLst/>
            <a:gdLst/>
            <a:ahLst/>
            <a:cxnLst/>
            <a:rect l="l" t="t" r="r" b="b"/>
            <a:pathLst>
              <a:path w="1066800" h="114300">
                <a:moveTo>
                  <a:pt x="76200" y="0"/>
                </a:moveTo>
                <a:lnTo>
                  <a:pt x="0" y="57151"/>
                </a:lnTo>
                <a:lnTo>
                  <a:pt x="76200" y="114300"/>
                </a:lnTo>
                <a:lnTo>
                  <a:pt x="76200" y="76200"/>
                </a:lnTo>
                <a:lnTo>
                  <a:pt x="1066800" y="76200"/>
                </a:lnTo>
                <a:lnTo>
                  <a:pt x="1066800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44612" y="4092212"/>
            <a:ext cx="1295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可执行程序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35163" y="3872880"/>
            <a:ext cx="1143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82912" y="4101480"/>
            <a:ext cx="1371600" cy="381000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20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装入程序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78112" y="4196730"/>
            <a:ext cx="304800" cy="114300"/>
          </a:xfrm>
          <a:custGeom>
            <a:avLst/>
            <a:gdLst/>
            <a:ahLst/>
            <a:cxnLst/>
            <a:rect l="l" t="t" r="r" b="b"/>
            <a:pathLst>
              <a:path w="304800" h="114300">
                <a:moveTo>
                  <a:pt x="228601" y="0"/>
                </a:moveTo>
                <a:lnTo>
                  <a:pt x="228601" y="38100"/>
                </a:lnTo>
                <a:lnTo>
                  <a:pt x="1" y="38100"/>
                </a:lnTo>
                <a:lnTo>
                  <a:pt x="0" y="76200"/>
                </a:lnTo>
                <a:lnTo>
                  <a:pt x="228600" y="76200"/>
                </a:lnTo>
                <a:lnTo>
                  <a:pt x="228600" y="114300"/>
                </a:lnTo>
                <a:lnTo>
                  <a:pt x="304800" y="57151"/>
                </a:lnTo>
                <a:lnTo>
                  <a:pt x="228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722812" y="4092212"/>
            <a:ext cx="154940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内存执行程序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54512" y="4196730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304800" y="0"/>
                </a:moveTo>
                <a:lnTo>
                  <a:pt x="304800" y="38100"/>
                </a:lnTo>
                <a:lnTo>
                  <a:pt x="0" y="38100"/>
                </a:lnTo>
                <a:lnTo>
                  <a:pt x="0" y="76200"/>
                </a:lnTo>
                <a:lnTo>
                  <a:pt x="304800" y="76200"/>
                </a:lnTo>
                <a:lnTo>
                  <a:pt x="304800" y="114300"/>
                </a:lnTo>
                <a:lnTo>
                  <a:pt x="381000" y="57151"/>
                </a:lnTo>
                <a:lnTo>
                  <a:pt x="3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16714" y="3872880"/>
            <a:ext cx="1371600" cy="685800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04800" marR="170180" indent="-127000">
              <a:lnSpc>
                <a:spcPts val="2300"/>
              </a:lnSpc>
              <a:spcBef>
                <a:spcPts val="230"/>
              </a:spcBef>
            </a:pPr>
            <a:r>
              <a:rPr sz="1950" b="1" spc="35" dirty="0">
                <a:latin typeface="黑体" panose="02010609060101010101" charset="-122"/>
                <a:cs typeface="黑体" panose="02010609060101010101" charset="-122"/>
              </a:rPr>
              <a:t>数据库管 </a:t>
            </a:r>
            <a:r>
              <a:rPr sz="1950" b="1" spc="40" dirty="0">
                <a:latin typeface="黑体" panose="02010609060101010101" charset="-122"/>
                <a:cs typeface="黑体" panose="02010609060101010101" charset="-122"/>
              </a:rPr>
              <a:t>理系统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35712" y="4196730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304800" y="0"/>
                </a:moveTo>
                <a:lnTo>
                  <a:pt x="304800" y="38100"/>
                </a:lnTo>
                <a:lnTo>
                  <a:pt x="0" y="38100"/>
                </a:lnTo>
                <a:lnTo>
                  <a:pt x="0" y="76200"/>
                </a:lnTo>
                <a:lnTo>
                  <a:pt x="304800" y="76200"/>
                </a:lnTo>
                <a:lnTo>
                  <a:pt x="304800" y="114300"/>
                </a:lnTo>
                <a:lnTo>
                  <a:pt x="381000" y="57151"/>
                </a:lnTo>
                <a:lnTo>
                  <a:pt x="3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02514" y="455868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1" y="609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3313" y="4730130"/>
            <a:ext cx="1219200" cy="114300"/>
          </a:xfrm>
          <a:custGeom>
            <a:avLst/>
            <a:gdLst/>
            <a:ahLst/>
            <a:cxnLst/>
            <a:rect l="l" t="t" r="r" b="b"/>
            <a:pathLst>
              <a:path w="1219200" h="114300">
                <a:moveTo>
                  <a:pt x="76200" y="0"/>
                </a:moveTo>
                <a:lnTo>
                  <a:pt x="0" y="57151"/>
                </a:lnTo>
                <a:lnTo>
                  <a:pt x="76200" y="114300"/>
                </a:lnTo>
                <a:lnTo>
                  <a:pt x="76200" y="76200"/>
                </a:lnTo>
                <a:lnTo>
                  <a:pt x="1219200" y="76200"/>
                </a:lnTo>
                <a:lnTo>
                  <a:pt x="1219200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3313" y="5111130"/>
            <a:ext cx="1219200" cy="114300"/>
          </a:xfrm>
          <a:custGeom>
            <a:avLst/>
            <a:gdLst/>
            <a:ahLst/>
            <a:cxnLst/>
            <a:rect l="l" t="t" r="r" b="b"/>
            <a:pathLst>
              <a:path w="1219200" h="114300">
                <a:moveTo>
                  <a:pt x="76200" y="0"/>
                </a:moveTo>
                <a:lnTo>
                  <a:pt x="0" y="57151"/>
                </a:lnTo>
                <a:lnTo>
                  <a:pt x="76200" y="114300"/>
                </a:lnTo>
                <a:lnTo>
                  <a:pt x="76200" y="76200"/>
                </a:lnTo>
                <a:lnTo>
                  <a:pt x="1219200" y="76200"/>
                </a:lnTo>
                <a:lnTo>
                  <a:pt x="1219200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40363" y="4406280"/>
            <a:ext cx="1143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259262" y="4615830"/>
          <a:ext cx="1905000" cy="1523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rowSpan="4">
                  <a:txBody>
                    <a:bodyPr/>
                    <a:lstStyle/>
                    <a:p>
                      <a:pPr marL="139700" marR="132715" algn="just">
                        <a:lnSpc>
                          <a:spcPct val="101000"/>
                        </a:lnSpc>
                        <a:spcBef>
                          <a:spcPts val="945"/>
                        </a:spcBef>
                      </a:pPr>
                      <a:r>
                        <a:rPr sz="1950" b="1" dirty="0">
                          <a:latin typeface="黑体" panose="02010609060101010101" charset="-122"/>
                          <a:cs typeface="黑体" panose="02010609060101010101" charset="-122"/>
                        </a:rPr>
                        <a:t>操 作 系 统</a:t>
                      </a:r>
                      <a:endParaRPr sz="195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20014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950" b="1" spc="40" dirty="0">
                          <a:latin typeface="黑体" panose="02010609060101010101" charset="-122"/>
                          <a:cs typeface="黑体" panose="02010609060101010101" charset="-122"/>
                        </a:rPr>
                        <a:t>文件系统</a:t>
                      </a:r>
                      <a:endParaRPr sz="195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25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120014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950" b="1" spc="40" dirty="0">
                          <a:latin typeface="黑体" panose="02010609060101010101" charset="-122"/>
                          <a:cs typeface="黑体" panose="02010609060101010101" charset="-122"/>
                        </a:rPr>
                        <a:t>设备管理</a:t>
                      </a:r>
                      <a:endParaRPr sz="195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25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120014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950" b="1" spc="40" dirty="0">
                          <a:latin typeface="黑体" panose="02010609060101010101" charset="-122"/>
                          <a:cs typeface="黑体" panose="02010609060101010101" charset="-122"/>
                        </a:rPr>
                        <a:t>内存管理</a:t>
                      </a:r>
                      <a:endParaRPr sz="195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25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120014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950" b="1" spc="40" dirty="0">
                          <a:latin typeface="黑体" panose="02010609060101010101" charset="-122"/>
                          <a:cs typeface="黑体" panose="02010609060101010101" charset="-122"/>
                        </a:rPr>
                        <a:t>进程管理</a:t>
                      </a:r>
                      <a:endParaRPr sz="195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25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" y="185516"/>
            <a:ext cx="796805" cy="17608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54" y="182475"/>
            <a:ext cx="8302590" cy="17821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95464" y="1453714"/>
            <a:ext cx="5018049" cy="669073"/>
          </a:xfrm>
          <a:prstGeom prst="rect">
            <a:avLst/>
          </a:prstGeom>
          <a:solidFill>
            <a:srgbClr val="2A76A1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TW" sz="5490">
                <a:solidFill>
                  <a:srgbClr val="FFFFFF"/>
                </a:solidFill>
                <a:latin typeface="MingLiU" panose="02020509000000000000" charset="-120"/>
                <a:ea typeface="MingLiU" panose="02020509000000000000" charset="-120"/>
              </a:rPr>
              <a:t>计算机操作系统</a:t>
            </a:r>
          </a:p>
        </p:txBody>
      </p:sp>
      <p:sp>
        <p:nvSpPr>
          <p:cNvPr id="6" name="矩形 5"/>
          <p:cNvSpPr/>
          <p:nvPr/>
        </p:nvSpPr>
        <p:spPr>
          <a:xfrm>
            <a:off x="1217574" y="2375210"/>
            <a:ext cx="7295939" cy="383196"/>
          </a:xfrm>
          <a:prstGeom prst="rect">
            <a:avLst/>
          </a:prstGeom>
          <a:solidFill>
            <a:srgbClr val="2A76A1"/>
          </a:solidFill>
        </p:spPr>
        <p:txBody>
          <a:bodyPr wrap="none" lIns="0" tIns="0" rIns="0" bIns="0">
            <a:noAutofit/>
          </a:bodyPr>
          <a:lstStyle/>
          <a:p>
            <a:pPr indent="571500" algn="just"/>
            <a:r>
              <a:rPr lang="zh-TW" sz="3095" b="1">
                <a:solidFill>
                  <a:srgbClr val="FFFFFF"/>
                </a:solidFill>
                <a:latin typeface="MingLiU" panose="02020509000000000000" charset="-120"/>
                <a:ea typeface="MingLiU" panose="02020509000000000000" charset="-120"/>
              </a:rPr>
              <a:t>1</a:t>
            </a:r>
            <a:r>
              <a:rPr lang="zh-TW" sz="3095">
                <a:solidFill>
                  <a:srgbClr val="FFFFFF"/>
                </a:solidFill>
                <a:latin typeface="MingLiU" panose="02020509000000000000" charset="-120"/>
                <a:ea typeface="MingLiU" panose="02020509000000000000" charset="-120"/>
              </a:rPr>
              <a:t>计算机与操作系统</a:t>
            </a:r>
            <a:r>
              <a:rPr lang="en-US" sz="3095" b="1">
                <a:solidFill>
                  <a:srgbClr val="FFFFFF"/>
                </a:solidFill>
                <a:latin typeface="MingLiU" panose="02020509000000000000" charset="-120"/>
              </a:rPr>
              <a:t>-1.2</a:t>
            </a:r>
            <a:r>
              <a:rPr lang="zh-TW" sz="3095">
                <a:solidFill>
                  <a:srgbClr val="FFFFFF"/>
                </a:solidFill>
                <a:latin typeface="MingLiU" panose="02020509000000000000" charset="-120"/>
                <a:ea typeface="MingLiU" panose="02020509000000000000" charset="-120"/>
              </a:rPr>
              <a:t>计算机操作技术</a:t>
            </a:r>
          </a:p>
        </p:txBody>
      </p:sp>
      <p:sp>
        <p:nvSpPr>
          <p:cNvPr id="7" name="矩形 6"/>
          <p:cNvSpPr/>
          <p:nvPr/>
        </p:nvSpPr>
        <p:spPr>
          <a:xfrm>
            <a:off x="3562371" y="2937839"/>
            <a:ext cx="4890317" cy="422733"/>
          </a:xfrm>
          <a:prstGeom prst="rect">
            <a:avLst/>
          </a:prstGeom>
          <a:solidFill>
            <a:srgbClr val="3282AE"/>
          </a:solidFill>
        </p:spPr>
        <p:txBody>
          <a:bodyPr wrap="none" lIns="0" tIns="0" rIns="0" bIns="0">
            <a:noAutofit/>
          </a:bodyPr>
          <a:lstStyle/>
          <a:p>
            <a:pPr indent="0" algn="just"/>
            <a:r>
              <a:rPr lang="en-US" sz="3095" b="1">
                <a:solidFill>
                  <a:srgbClr val="FFFFFF"/>
                </a:solidFill>
                <a:latin typeface="MingLiU" panose="02020509000000000000" charset="-120"/>
              </a:rPr>
              <a:t>1.2.1</a:t>
            </a:r>
            <a:r>
              <a:rPr lang="zh-TW" sz="3095">
                <a:solidFill>
                  <a:srgbClr val="FFFFFF"/>
                </a:solidFill>
                <a:latin typeface="MingLiU" panose="02020509000000000000" charset="-120"/>
                <a:ea typeface="MingLiU" panose="02020509000000000000" charset="-120"/>
              </a:rPr>
              <a:t>计算机操作技术的发展</a:t>
            </a:r>
          </a:p>
        </p:txBody>
      </p:sp>
      <p:sp>
        <p:nvSpPr>
          <p:cNvPr id="8" name="矩形 7"/>
          <p:cNvSpPr/>
          <p:nvPr/>
        </p:nvSpPr>
        <p:spPr>
          <a:xfrm>
            <a:off x="1530350" y="3674110"/>
            <a:ext cx="6940550" cy="1876425"/>
          </a:xfrm>
          <a:prstGeom prst="rect">
            <a:avLst/>
          </a:prstGeom>
          <a:solidFill>
            <a:srgbClr val="4398C7"/>
          </a:solidFill>
        </p:spPr>
        <p:txBody>
          <a:bodyPr lIns="0" tIns="0" rIns="0" bIns="0">
            <a:noAutofit/>
          </a:bodyPr>
          <a:lstStyle/>
          <a:p>
            <a:pPr indent="0" algn="r">
              <a:lnSpc>
                <a:spcPts val="3865"/>
              </a:lnSpc>
            </a:pPr>
            <a:r>
              <a:rPr lang="zh-TW" sz="3095">
                <a:solidFill>
                  <a:srgbClr val="F5F508"/>
                </a:solidFill>
                <a:latin typeface="MingLiU" panose="02020509000000000000" charset="-120"/>
                <a:ea typeface="MingLiU" panose="02020509000000000000" charset="-120"/>
              </a:rPr>
              <a:t>理解操</a:t>
            </a:r>
            <a:r>
              <a:rPr lang="zh-CN" altLang="zh-TW" sz="3095">
                <a:solidFill>
                  <a:srgbClr val="F5F508"/>
                </a:solidFill>
                <a:latin typeface="MingLiU" panose="02020509000000000000" charset="-120"/>
                <a:ea typeface="宋体" panose="02010600030101010101" pitchFamily="2" charset="-122"/>
              </a:rPr>
              <a:t>作平台</a:t>
            </a:r>
            <a:r>
              <a:rPr lang="zh-TW" sz="3095">
                <a:solidFill>
                  <a:srgbClr val="F5F508"/>
                </a:solidFill>
                <a:latin typeface="MingLiU" panose="02020509000000000000" charset="-120"/>
                <a:ea typeface="MingLiU" panose="02020509000000000000" charset="-120"/>
              </a:rPr>
              <a:t>与操作系统 </a:t>
            </a:r>
          </a:p>
          <a:p>
            <a:pPr indent="0" algn="r">
              <a:lnSpc>
                <a:spcPts val="3865"/>
              </a:lnSpc>
            </a:pPr>
            <a:r>
              <a:rPr lang="zh-TW" sz="3095">
                <a:solidFill>
                  <a:srgbClr val="F5F508"/>
                </a:solidFill>
                <a:latin typeface="MingLiU" panose="02020509000000000000" charset="-120"/>
                <a:ea typeface="MingLiU" panose="02020509000000000000" charset="-120"/>
              </a:rPr>
              <a:t>了解计算机手</a:t>
            </a:r>
            <a:r>
              <a:rPr lang="zh-CN" altLang="zh-TW" sz="3095">
                <a:solidFill>
                  <a:srgbClr val="F5F508"/>
                </a:solidFill>
                <a:latin typeface="MingLiU" panose="02020509000000000000" charset="-120"/>
                <a:ea typeface="宋体" panose="02010600030101010101" pitchFamily="2" charset="-122"/>
              </a:rPr>
              <a:t>工</a:t>
            </a:r>
            <a:r>
              <a:rPr lang="zh-TW" sz="3095">
                <a:solidFill>
                  <a:srgbClr val="F5F508"/>
                </a:solidFill>
                <a:latin typeface="MingLiU" panose="02020509000000000000" charset="-120"/>
                <a:ea typeface="MingLiU" panose="02020509000000000000" charset="-120"/>
              </a:rPr>
              <a:t>操作</a:t>
            </a:r>
            <a:r>
              <a:rPr lang="zh-CN" altLang="zh-TW" sz="3095">
                <a:solidFill>
                  <a:srgbClr val="F5F508"/>
                </a:solidFill>
                <a:latin typeface="MingLiU" panose="02020509000000000000" charset="-120"/>
                <a:ea typeface="宋体" panose="02010600030101010101" pitchFamily="2" charset="-122"/>
              </a:rPr>
              <a:t>方</a:t>
            </a:r>
            <a:r>
              <a:rPr lang="zh-TW" sz="3095">
                <a:solidFill>
                  <a:srgbClr val="F5F508"/>
                </a:solidFill>
                <a:latin typeface="MingLiU" panose="02020509000000000000" charset="-120"/>
                <a:ea typeface="MingLiU" panose="02020509000000000000" charset="-120"/>
              </a:rPr>
              <a:t>式</a:t>
            </a:r>
          </a:p>
          <a:p>
            <a:pPr indent="0" algn="r">
              <a:lnSpc>
                <a:spcPts val="3865"/>
              </a:lnSpc>
            </a:pPr>
            <a:r>
              <a:rPr lang="zh-TW" sz="3095">
                <a:solidFill>
                  <a:srgbClr val="F5F508"/>
                </a:solidFill>
                <a:latin typeface="MingLiU" panose="02020509000000000000" charset="-120"/>
                <a:ea typeface="MingLiU" panose="02020509000000000000" charset="-120"/>
              </a:rPr>
              <a:t> </a:t>
            </a:r>
            <a:r>
              <a:rPr lang="zh-CN" altLang="zh-TW" sz="3095">
                <a:solidFill>
                  <a:srgbClr val="F5F508"/>
                </a:solidFill>
                <a:latin typeface="MingLiU" panose="02020509000000000000" charset="-120"/>
                <a:ea typeface="宋体" panose="02010600030101010101" pitchFamily="2" charset="-122"/>
              </a:rPr>
              <a:t>了</a:t>
            </a:r>
            <a:r>
              <a:rPr lang="zh-TW" sz="3095">
                <a:solidFill>
                  <a:srgbClr val="F5F508"/>
                </a:solidFill>
                <a:latin typeface="MingLiU" panose="02020509000000000000" charset="-120"/>
                <a:ea typeface="MingLiU" panose="02020509000000000000" charset="-120"/>
              </a:rPr>
              <a:t>解简</a:t>
            </a:r>
            <a:r>
              <a:rPr lang="zh-CN" altLang="zh-TW" sz="3095">
                <a:solidFill>
                  <a:srgbClr val="F5F508"/>
                </a:solidFill>
                <a:latin typeface="MingLiU" panose="02020509000000000000" charset="-120"/>
                <a:ea typeface="宋体" panose="02010600030101010101" pitchFamily="2" charset="-122"/>
              </a:rPr>
              <a:t>单</a:t>
            </a:r>
            <a:r>
              <a:rPr lang="zh-TW" sz="3095">
                <a:solidFill>
                  <a:srgbClr val="F5F508"/>
                </a:solidFill>
                <a:latin typeface="MingLiU" panose="02020509000000000000" charset="-120"/>
                <a:ea typeface="MingLiU" panose="02020509000000000000" charset="-120"/>
              </a:rPr>
              <a:t>批处理系统的操作方式 </a:t>
            </a:r>
            <a:r>
              <a:rPr lang="zh-CN" altLang="zh-TW" sz="3095">
                <a:solidFill>
                  <a:srgbClr val="F5F508"/>
                </a:solidFill>
                <a:latin typeface="MingLiU" panose="02020509000000000000" charset="-120"/>
                <a:ea typeface="宋体" panose="02010600030101010101" pitchFamily="2" charset="-122"/>
              </a:rPr>
              <a:t>理解操作系统与自动化操作系统方式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012" y="1713067"/>
            <a:ext cx="8515975" cy="4519295"/>
          </a:xfrm>
        </p:spPr>
        <p:txBody>
          <a:bodyPr/>
          <a:lstStyle/>
          <a:p>
            <a:r>
              <a:rPr lang="zh-CN" altLang="en-US" dirty="0"/>
              <a:t>教学形式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/>
              <a:t>理论教学（仙</a:t>
            </a:r>
            <a:r>
              <a:rPr lang="en-US" altLang="zh-CN" sz="2800" dirty="0"/>
              <a:t>II-214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>
              <a:lnSpc>
                <a:spcPct val="90000"/>
              </a:lnSpc>
            </a:pPr>
            <a:r>
              <a:rPr lang="zh-CN" altLang="en-US" sz="2800" dirty="0"/>
              <a:t>实验教学（乙</a:t>
            </a:r>
            <a:r>
              <a:rPr lang="en-US" altLang="zh-CN" sz="2800" dirty="0"/>
              <a:t>124</a:t>
            </a:r>
            <a:r>
              <a:rPr lang="zh-CN" altLang="en-US" sz="2800" dirty="0"/>
              <a:t>机房）注：也可在自己计算机完成，请按时提交实验报告</a:t>
            </a:r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r>
              <a:rPr lang="zh-CN" altLang="en-US" dirty="0"/>
              <a:t>成绩考评方式</a:t>
            </a:r>
          </a:p>
          <a:p>
            <a:pPr lvl="1"/>
            <a:r>
              <a:rPr lang="zh-CN" altLang="en-US" sz="2800" dirty="0"/>
              <a:t>平时作业：</a:t>
            </a:r>
            <a:r>
              <a:rPr lang="zh-CN" altLang="zh-CN" sz="2800" dirty="0"/>
              <a:t>1</a:t>
            </a:r>
            <a:r>
              <a:rPr lang="en-US" altLang="zh-CN" sz="2800" dirty="0"/>
              <a:t>0%</a:t>
            </a:r>
          </a:p>
          <a:p>
            <a:pPr lvl="1"/>
            <a:r>
              <a:rPr lang="zh-CN" altLang="en-US" sz="2800" dirty="0"/>
              <a:t>实验：</a:t>
            </a:r>
            <a:r>
              <a:rPr lang="en-US" altLang="zh-CN" sz="2800" dirty="0"/>
              <a:t>40%</a:t>
            </a:r>
          </a:p>
          <a:p>
            <a:pPr lvl="1"/>
            <a:r>
              <a:rPr lang="zh-CN" altLang="en-US" sz="2800" dirty="0"/>
              <a:t>期末考试：</a:t>
            </a:r>
            <a:r>
              <a:rPr lang="en-US" altLang="zh-CN" sz="2800" dirty="0"/>
              <a:t>50%</a:t>
            </a:r>
          </a:p>
          <a:p>
            <a:pPr lvl="1"/>
            <a:r>
              <a:rPr lang="zh-CN" altLang="en-US" sz="2800" dirty="0">
                <a:solidFill>
                  <a:srgbClr val="FF0000"/>
                </a:solidFill>
              </a:rPr>
              <a:t>• 出勤不影响成绩，但不来上课，吃亏的应该是你</a:t>
            </a:r>
          </a:p>
          <a:p>
            <a:pPr lvl="1"/>
            <a:r>
              <a:rPr lang="zh-CN" altLang="en-US" sz="2800" dirty="0">
                <a:solidFill>
                  <a:srgbClr val="FF0000"/>
                </a:solidFill>
              </a:rPr>
              <a:t>• 上课会请同学回答问题，但不作为任何评分依据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-36513" y="6496050"/>
            <a:ext cx="587376" cy="336550"/>
          </a:xfrm>
          <a:prstGeom prst="rect">
            <a:avLst/>
          </a:prstGeom>
        </p:spPr>
        <p:txBody>
          <a:bodyPr/>
          <a:lstStyle/>
          <a:p>
            <a:fld id="{87F19A9C-90D8-469D-B0E9-16EB4C245800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755576" y="861864"/>
            <a:ext cx="7357564" cy="57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/>
                <a:ea typeface="华文新魏"/>
                <a:cs typeface="华文新魏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教学方式</a:t>
            </a: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3655" y="961032"/>
            <a:ext cx="7852486" cy="566583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840"/>
              </a:spcAft>
            </a:pPr>
            <a:r>
              <a:rPr lang="zh-TW" sz="4790">
                <a:solidFill>
                  <a:srgbClr val="04617B"/>
                </a:solidFill>
                <a:latin typeface="MingLiU" panose="02020509000000000000" charset="-120"/>
                <a:ea typeface="MingLiU" panose="02020509000000000000" charset="-120"/>
              </a:rPr>
              <a:t>操作平台与操作系统</a:t>
            </a:r>
          </a:p>
          <a:p>
            <a:pPr marL="491490" indent="-381000" algn="just">
              <a:lnSpc>
                <a:spcPts val="3910"/>
              </a:lnSpc>
              <a:spcAft>
                <a:spcPts val="280"/>
              </a:spcAft>
            </a:pPr>
            <a:r>
              <a:rPr lang="en-US" sz="2800">
                <a:solidFill>
                  <a:srgbClr val="0BD0D9"/>
                </a:solidFill>
                <a:latin typeface="MingLiU" panose="02020509000000000000" charset="-120"/>
              </a:rPr>
              <a:t>•</a:t>
            </a:r>
            <a:r>
              <a:rPr lang="zh-TW" sz="280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任何一台机器都有其操作平台与操作系统 •例子：洗衣机</a:t>
            </a:r>
          </a:p>
          <a:p>
            <a:pPr marL="720090" indent="0"/>
            <a:r>
              <a:rPr lang="zh-TW" sz="2800" b="1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1） </a:t>
            </a:r>
            <a:r>
              <a:rPr lang="zh-TW" sz="280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确定水量、洗衣时间、洗涤强度、洗衣粉;</a:t>
            </a:r>
          </a:p>
          <a:p>
            <a:pPr marL="720090" indent="0">
              <a:spcAft>
                <a:spcPts val="280"/>
              </a:spcAft>
            </a:pPr>
            <a:r>
              <a:rPr lang="zh-TW" sz="2800" b="1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2） </a:t>
            </a:r>
            <a:r>
              <a:rPr lang="zh-TW" sz="280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启动按钮；</a:t>
            </a:r>
            <a:r>
              <a:rPr lang="zh-TW" sz="2800" b="1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3）</a:t>
            </a:r>
            <a:r>
              <a:rPr lang="zh-TW" sz="280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指示灯显示工作状态</a:t>
            </a:r>
          </a:p>
          <a:p>
            <a:pPr marL="720090" indent="-215900">
              <a:lnSpc>
                <a:spcPts val="3600"/>
              </a:lnSpc>
              <a:spcAft>
                <a:spcPts val="280"/>
              </a:spcAft>
            </a:pPr>
            <a:r>
              <a:rPr lang="zh-TW" sz="280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•这一方式可以总结为：开关表示，按钮控制，亮灯显示</a:t>
            </a:r>
          </a:p>
          <a:p>
            <a:pPr marL="720090" indent="-215900">
              <a:lnSpc>
                <a:spcPts val="3530"/>
              </a:lnSpc>
            </a:pPr>
            <a:r>
              <a:rPr lang="zh-TW" sz="280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•操作平台的精细化和系统化，产生了操作系统</a:t>
            </a:r>
          </a:p>
          <a:p>
            <a:pPr marL="351790" indent="-241300">
              <a:lnSpc>
                <a:spcPts val="3840"/>
              </a:lnSpc>
            </a:pPr>
            <a:r>
              <a:rPr lang="zh-TW" sz="2800">
                <a:solidFill>
                  <a:srgbClr val="0BD0D9"/>
                </a:solidFill>
                <a:latin typeface="MingLiU" panose="02020509000000000000" charset="-120"/>
                <a:ea typeface="MingLiU" panose="02020509000000000000" charset="-120"/>
              </a:rPr>
              <a:t>•</a:t>
            </a:r>
            <a:r>
              <a:rPr lang="zh-TW" sz="280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计算机</a:t>
            </a:r>
            <a:r>
              <a:rPr lang="zh-CN" altLang="zh-TW" sz="2800">
                <a:solidFill>
                  <a:srgbClr val="0F6FC6"/>
                </a:solidFill>
                <a:latin typeface="MingLiU" panose="02020509000000000000" charset="-120"/>
                <a:ea typeface="宋体" panose="02010600030101010101" pitchFamily="2" charset="-122"/>
              </a:rPr>
              <a:t>也</a:t>
            </a:r>
            <a:r>
              <a:rPr lang="zh-TW" sz="280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不例外，由此产生了极为系统的计算机操作平台——计算机操作系统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05" y="2612427"/>
            <a:ext cx="7487537" cy="28496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1439" y="939744"/>
            <a:ext cx="6191968" cy="132902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980"/>
              </a:spcAft>
            </a:pPr>
            <a:r>
              <a:rPr lang="zh-TW" sz="4790">
                <a:solidFill>
                  <a:srgbClr val="04617B"/>
                </a:solidFill>
                <a:latin typeface="MingLiU" panose="02020509000000000000" charset="-120"/>
                <a:ea typeface="MingLiU" panose="02020509000000000000" charset="-120"/>
              </a:rPr>
              <a:t>计算机的手工操作</a:t>
            </a:r>
          </a:p>
          <a:p>
            <a:pPr indent="304800"/>
            <a:r>
              <a:rPr lang="zh-TW" sz="3095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•开关表示，按钮控制，亮灯显示</a:t>
            </a:r>
          </a:p>
        </p:txBody>
      </p:sp>
      <p:sp>
        <p:nvSpPr>
          <p:cNvPr id="4" name="矩形 3"/>
          <p:cNvSpPr/>
          <p:nvPr/>
        </p:nvSpPr>
        <p:spPr>
          <a:xfrm>
            <a:off x="715769" y="5945627"/>
            <a:ext cx="7971094" cy="419691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3095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•问题：手工操作速度与电子计算速度不匹配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4480" y="1021857"/>
            <a:ext cx="4418924" cy="62345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790">
                <a:solidFill>
                  <a:srgbClr val="04617B"/>
                </a:solidFill>
                <a:latin typeface="MingLiU" panose="02020509000000000000" charset="-120"/>
                <a:ea typeface="MingLiU" panose="02020509000000000000" charset="-120"/>
              </a:rPr>
              <a:t>装入程序的引进</a:t>
            </a:r>
          </a:p>
        </p:txBody>
      </p:sp>
      <p:sp>
        <p:nvSpPr>
          <p:cNvPr id="3" name="矩形 2"/>
          <p:cNvSpPr/>
          <p:nvPr/>
        </p:nvSpPr>
        <p:spPr>
          <a:xfrm>
            <a:off x="624532" y="1849075"/>
            <a:ext cx="6754598" cy="419691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3095">
                <a:solidFill>
                  <a:srgbClr val="0BD0D9"/>
                </a:solidFill>
                <a:latin typeface="MingLiU" panose="02020509000000000000" charset="-120"/>
              </a:rPr>
              <a:t>•</a:t>
            </a:r>
            <a:r>
              <a:rPr lang="zh-TW" sz="3095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引入卡片和纸带描述程序指令与数据</a:t>
            </a:r>
          </a:p>
        </p:txBody>
      </p:sp>
      <p:sp>
        <p:nvSpPr>
          <p:cNvPr id="4" name="矩形 3"/>
          <p:cNvSpPr/>
          <p:nvPr/>
        </p:nvSpPr>
        <p:spPr>
          <a:xfrm>
            <a:off x="624532" y="2344797"/>
            <a:ext cx="4227326" cy="45922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3095">
                <a:solidFill>
                  <a:srgbClr val="0BD0D9"/>
                </a:solidFill>
                <a:latin typeface="MingLiU" panose="02020509000000000000" charset="-120"/>
              </a:rPr>
              <a:t>•</a:t>
            </a:r>
            <a:r>
              <a:rPr lang="zh-TW" sz="3095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引入装入程序</a:t>
            </a:r>
            <a:r>
              <a:rPr lang="en-US" sz="3095" b="1">
                <a:solidFill>
                  <a:srgbClr val="0F6FC6"/>
                </a:solidFill>
                <a:latin typeface="MingLiU" panose="02020509000000000000" charset="-120"/>
              </a:rPr>
              <a:t>(Loader)</a:t>
            </a:r>
          </a:p>
        </p:txBody>
      </p:sp>
      <p:sp>
        <p:nvSpPr>
          <p:cNvPr id="5" name="矩形 4"/>
          <p:cNvSpPr/>
          <p:nvPr/>
        </p:nvSpPr>
        <p:spPr>
          <a:xfrm>
            <a:off x="685800" y="2819400"/>
            <a:ext cx="8358788" cy="419691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381000"/>
            <a:r>
              <a:rPr lang="zh-TW" sz="3095" dirty="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•自动化执行程序装入，必要时进行地址转换</a:t>
            </a:r>
          </a:p>
        </p:txBody>
      </p:sp>
      <p:sp>
        <p:nvSpPr>
          <p:cNvPr id="6" name="矩形 5"/>
          <p:cNvSpPr/>
          <p:nvPr/>
        </p:nvSpPr>
        <p:spPr>
          <a:xfrm>
            <a:off x="685800" y="3308871"/>
            <a:ext cx="3643408" cy="419691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381000"/>
            <a:r>
              <a:rPr lang="zh-TW" sz="3095" dirty="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•通常存放在</a:t>
            </a:r>
            <a:r>
              <a:rPr lang="en-US" sz="3095" b="1" dirty="0">
                <a:solidFill>
                  <a:srgbClr val="0F6FC6"/>
                </a:solidFill>
                <a:latin typeface="MingLiU" panose="02020509000000000000" charset="-120"/>
              </a:rPr>
              <a:t>ROM</a:t>
            </a:r>
            <a:r>
              <a:rPr lang="zh-TW" sz="3095" dirty="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中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30" y="3728720"/>
            <a:ext cx="6299200" cy="23533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9841" y="1082682"/>
            <a:ext cx="8144445" cy="62953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4790">
                <a:solidFill>
                  <a:srgbClr val="04617B"/>
                </a:solidFill>
                <a:latin typeface="MingLiU" panose="02020509000000000000" charset="-120"/>
                <a:ea typeface="MingLiU" panose="02020509000000000000" charset="-120"/>
              </a:rPr>
              <a:t>引入汇编语言后的计算机控制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" y="2157730"/>
            <a:ext cx="7773035" cy="35553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28" y="3469154"/>
            <a:ext cx="7639599" cy="11556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27" y="4942018"/>
            <a:ext cx="7639599" cy="11556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2779" y="1082682"/>
            <a:ext cx="8144445" cy="626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zh-TW" sz="4790">
                <a:solidFill>
                  <a:srgbClr val="04617B"/>
                </a:solidFill>
                <a:latin typeface="MingLiU" panose="02020509000000000000" charset="-120"/>
                <a:ea typeface="MingLiU" panose="02020509000000000000" charset="-120"/>
              </a:rPr>
              <a:t>引入咼级语言后的计算机控制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" y="1831975"/>
            <a:ext cx="7703820" cy="16370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6697" y="948867"/>
            <a:ext cx="7548362" cy="62345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zh-TW" sz="4790">
                <a:solidFill>
                  <a:srgbClr val="04617B"/>
                </a:solidFill>
                <a:latin typeface="MingLiU" panose="02020509000000000000" charset="-120"/>
                <a:ea typeface="MingLiU" panose="02020509000000000000" charset="-120"/>
              </a:rPr>
              <a:t>简单批处理系统的操作控制</a:t>
            </a:r>
          </a:p>
        </p:txBody>
      </p:sp>
      <p:sp>
        <p:nvSpPr>
          <p:cNvPr id="3" name="矩形 2"/>
          <p:cNvSpPr/>
          <p:nvPr/>
        </p:nvSpPr>
        <p:spPr>
          <a:xfrm>
            <a:off x="615408" y="1885570"/>
            <a:ext cx="8305631" cy="317809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74625" indent="-228600">
              <a:lnSpc>
                <a:spcPts val="4080"/>
              </a:lnSpc>
              <a:spcAft>
                <a:spcPts val="210"/>
              </a:spcAft>
            </a:pPr>
            <a:r>
              <a:rPr lang="zh-TW" sz="3390">
                <a:solidFill>
                  <a:srgbClr val="0BD0D9"/>
                </a:solidFill>
                <a:latin typeface="MingLiU" panose="02020509000000000000" charset="-120"/>
                <a:ea typeface="MingLiU" panose="02020509000000000000" charset="-120"/>
              </a:rPr>
              <a:t>•</a:t>
            </a: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引入作业控制语言，用户编写作业说明 书，描述对一次计算机求解（作业）的控制</a:t>
            </a:r>
          </a:p>
          <a:p>
            <a:pPr marL="174625" indent="-228600">
              <a:lnSpc>
                <a:spcPts val="4320"/>
              </a:lnSpc>
              <a:spcAft>
                <a:spcPts val="210"/>
              </a:spcAft>
            </a:pPr>
            <a:r>
              <a:rPr lang="zh-TW" sz="3390">
                <a:solidFill>
                  <a:srgbClr val="0BD0D9"/>
                </a:solidFill>
                <a:latin typeface="MingLiU" panose="02020509000000000000" charset="-120"/>
                <a:ea typeface="MingLiU" panose="02020509000000000000" charset="-120"/>
              </a:rPr>
              <a:t>•</a:t>
            </a: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操作员控制计算机成批输入作业，成批 执行作业</a:t>
            </a:r>
          </a:p>
          <a:p>
            <a:pPr marL="174625" indent="-228600">
              <a:lnSpc>
                <a:spcPts val="3650"/>
              </a:lnSpc>
            </a:pPr>
            <a:r>
              <a:rPr lang="en-US" sz="3390">
                <a:solidFill>
                  <a:srgbClr val="0BD0D9"/>
                </a:solidFill>
                <a:latin typeface="MingLiU" panose="02020509000000000000" charset="-120"/>
              </a:rPr>
              <a:t>•</a:t>
            </a: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这一方式明显缩短了手工操作的时间， </a:t>
            </a: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提高了计算机系统利用率</a:t>
            </a:r>
          </a:p>
          <a:p>
            <a:pPr marL="174625" indent="-228600">
              <a:lnSpc>
                <a:spcPts val="3650"/>
              </a:lnSpc>
            </a:pPr>
            <a:r>
              <a:rPr lang="zh-TW" sz="3390">
                <a:solidFill>
                  <a:srgbClr val="0BD0D9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•</a:t>
            </a: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  <a:sym typeface="+mn-ea"/>
              </a:rPr>
              <a:t>这一阶段，磁带的出现，使得卡片与纸 带等血翩输入方式得以进一歩提高</a:t>
            </a:r>
            <a:endParaRPr lang="zh-TW" sz="3390">
              <a:solidFill>
                <a:srgbClr val="0F6FC6"/>
              </a:solidFill>
              <a:latin typeface="MingLiU" panose="02020509000000000000" charset="-120"/>
              <a:ea typeface="MingLiU" panose="02020509000000000000" charset="-120"/>
            </a:endParaRPr>
          </a:p>
          <a:p>
            <a:pPr marL="174625" indent="-228600">
              <a:lnSpc>
                <a:spcPts val="3650"/>
              </a:lnSpc>
            </a:pPr>
            <a:endParaRPr lang="zh-TW" sz="3390">
              <a:solidFill>
                <a:srgbClr val="0F6FC6"/>
              </a:solidFill>
              <a:latin typeface="MingLiU" panose="02020509000000000000" charset="-120"/>
              <a:ea typeface="MingLiU" panose="02020509000000000000" charset="-120"/>
            </a:endParaRPr>
          </a:p>
          <a:p>
            <a:pPr marL="174625" indent="-228600">
              <a:lnSpc>
                <a:spcPts val="3650"/>
              </a:lnSpc>
            </a:pPr>
            <a:endParaRPr lang="zh-TW" sz="3390">
              <a:solidFill>
                <a:srgbClr val="0F6FC6"/>
              </a:solidFill>
              <a:latin typeface="MingLiU" panose="02020509000000000000" charset="-120"/>
              <a:ea typeface="MingLiU" panose="02020509000000000000" charset="-12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5976" y="5425575"/>
            <a:ext cx="240258" cy="133815"/>
          </a:xfrm>
          <a:prstGeom prst="rect">
            <a:avLst/>
          </a:prstGeom>
          <a:solidFill>
            <a:srgbClr val="0F6FC6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1">
                <a:solidFill>
                  <a:srgbClr val="FFFFFF"/>
                </a:solidFill>
                <a:latin typeface="Courier New" panose="02070309020205020404"/>
              </a:rPr>
              <a:t>III</a:t>
            </a:r>
          </a:p>
        </p:txBody>
      </p:sp>
      <p:sp>
        <p:nvSpPr>
          <p:cNvPr id="3" name="矩形 2"/>
          <p:cNvSpPr/>
          <p:nvPr/>
        </p:nvSpPr>
        <p:spPr>
          <a:xfrm>
            <a:off x="624532" y="948867"/>
            <a:ext cx="7876816" cy="5760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700"/>
              </a:spcAft>
            </a:pPr>
            <a:r>
              <a:rPr lang="zh-TW" sz="4790">
                <a:solidFill>
                  <a:srgbClr val="04617B"/>
                </a:solidFill>
                <a:latin typeface="MingLiU" panose="02020509000000000000" charset="-120"/>
                <a:ea typeface="MingLiU" panose="02020509000000000000" charset="-120"/>
              </a:rPr>
              <a:t>操作系统与自动化操作控制</a:t>
            </a:r>
          </a:p>
          <a:p>
            <a:pPr indent="0">
              <a:lnSpc>
                <a:spcPts val="4225"/>
              </a:lnSpc>
            </a:pPr>
            <a:r>
              <a:rPr lang="zh-TW" sz="3390">
                <a:solidFill>
                  <a:srgbClr val="0BD0D9"/>
                </a:solidFill>
                <a:latin typeface="MingLiU" panose="02020509000000000000" charset="-120"/>
                <a:ea typeface="MingLiU" panose="02020509000000000000" charset="-120"/>
              </a:rPr>
              <a:t>.</a:t>
            </a: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电子计算速度与机械</a:t>
            </a:r>
            <a:r>
              <a:rPr lang="en-US" sz="3590" b="1">
                <a:solidFill>
                  <a:srgbClr val="0F6FC6"/>
                </a:solidFill>
                <a:latin typeface="Times New Roman" panose="02020603050405020304"/>
              </a:rPr>
              <a:t>I/O</a:t>
            </a: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速度的矛盾</a:t>
            </a:r>
          </a:p>
          <a:p>
            <a:pPr indent="571500">
              <a:lnSpc>
                <a:spcPts val="4225"/>
              </a:lnSpc>
              <a:spcAft>
                <a:spcPts val="280"/>
              </a:spcAft>
            </a:pP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•你在输，我在等</a:t>
            </a:r>
          </a:p>
          <a:p>
            <a:pPr marL="355600" indent="-279400">
              <a:lnSpc>
                <a:spcPts val="4225"/>
              </a:lnSpc>
            </a:pPr>
            <a:r>
              <a:rPr lang="en-US" sz="3390">
                <a:solidFill>
                  <a:srgbClr val="0BD0D9"/>
                </a:solidFill>
                <a:latin typeface="MingLiU" panose="02020509000000000000" charset="-120"/>
              </a:rPr>
              <a:t>•</a:t>
            </a: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在程序执行过程中能否同时输入作业, 重叠时间</a:t>
            </a:r>
          </a:p>
          <a:p>
            <a:pPr indent="571500">
              <a:lnSpc>
                <a:spcPts val="4225"/>
              </a:lnSpc>
            </a:pP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•需要多道程序同时执行</a:t>
            </a:r>
          </a:p>
          <a:p>
            <a:pPr indent="571500">
              <a:lnSpc>
                <a:spcPts val="4225"/>
              </a:lnSpc>
            </a:pP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•程序切换需要高速的外存储设备</a:t>
            </a:r>
          </a:p>
          <a:p>
            <a:pPr indent="0">
              <a:lnSpc>
                <a:spcPts val="4225"/>
              </a:lnSpc>
            </a:pPr>
            <a:r>
              <a:rPr lang="zh-TW" sz="3390">
                <a:solidFill>
                  <a:srgbClr val="0BD0D9"/>
                </a:solidFill>
                <a:latin typeface="MingLiU" panose="02020509000000000000" charset="-120"/>
                <a:ea typeface="MingLiU" panose="02020509000000000000" charset="-120"/>
              </a:rPr>
              <a:t>•</a:t>
            </a: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磁盘设备出现</a:t>
            </a:r>
          </a:p>
          <a:p>
            <a:pPr marL="711200" indent="-203200">
              <a:lnSpc>
                <a:spcPts val="4130"/>
              </a:lnSpc>
            </a:pPr>
            <a:r>
              <a:rPr lang="zh-TW" sz="3390">
                <a:solidFill>
                  <a:srgbClr val="0F6FC6"/>
                </a:solidFill>
                <a:latin typeface="MingLiU" panose="02020509000000000000" charset="-120"/>
                <a:ea typeface="MingLiU" panose="02020509000000000000" charset="-120"/>
              </a:rPr>
              <a:t>•计算机操作系统浓墨登场，实现了 计算机系统的自动化控制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2400" y="3670300"/>
            <a:ext cx="4533900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6049" y="1332599"/>
            <a:ext cx="5003800" cy="855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50" b="1" spc="1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计算机操作系统</a:t>
            </a:r>
            <a:endParaRPr sz="5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7037" y="2204368"/>
            <a:ext cx="7263130" cy="11938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60"/>
              </a:spcBef>
            </a:pP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</a:t>
            </a:r>
            <a:r>
              <a:rPr sz="3200" b="1" spc="-2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计算机与操作系</a:t>
            </a:r>
            <a:r>
              <a:rPr sz="3100" b="1" spc="844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-</a:t>
            </a:r>
            <a:r>
              <a:rPr sz="3200" b="1" spc="-2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1.2</a:t>
            </a:r>
            <a:r>
              <a:rPr sz="3200" b="1" spc="-25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计算机操作技术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080" algn="r">
              <a:lnSpc>
                <a:spcPct val="100000"/>
              </a:lnSpc>
              <a:spcBef>
                <a:spcPts val="760"/>
              </a:spcBef>
            </a:pPr>
            <a:r>
              <a:rPr sz="3200" b="1" spc="-5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1.2.2</a:t>
            </a:r>
            <a:r>
              <a:rPr sz="3200" b="1" spc="-7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计算机操作系统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04" y="116632"/>
            <a:ext cx="2438400" cy="5762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59815"/>
            <a:ext cx="5469255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的概念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82139"/>
            <a:ext cx="7933055" cy="34588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操作系统</a:t>
            </a:r>
            <a:r>
              <a:rPr sz="36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(Operating</a:t>
            </a:r>
            <a:r>
              <a:rPr sz="3600" b="1" spc="-20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System)</a:t>
            </a:r>
            <a:r>
              <a:rPr sz="3500" b="1" spc="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简称</a:t>
            </a:r>
            <a:r>
              <a:rPr sz="36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286385" marR="170180" indent="-274320">
              <a:lnSpc>
                <a:spcPct val="102000"/>
              </a:lnSpc>
              <a:spcBef>
                <a:spcPts val="47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6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3500" b="1" spc="8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是计算机系统最基础的系统软件， 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管理软硬件资源、控制程序执行，改 善人机界面，合理组织计算机工作流 程，为用户使用计算机提供良好运行 环境</a:t>
            </a: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135" y="584200"/>
            <a:ext cx="405384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1694075"/>
            <a:ext cx="9195747" cy="49353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87020" marR="371475" indent="-274320">
              <a:lnSpc>
                <a:spcPts val="3660"/>
              </a:lnSpc>
              <a:spcBef>
                <a:spcPts val="285"/>
              </a:spcBef>
              <a:buClr>
                <a:srgbClr val="0BD0D9"/>
              </a:buClr>
              <a:buSzPct val="97000"/>
              <a:buFont typeface="Wingdings" panose="05000000000000000000"/>
              <a:buChar char=""/>
              <a:tabLst>
                <a:tab pos="28702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简而言之，操作系统是方便用户、管理和控制 计算机软硬件资源的系统程序集合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52780" marR="682625" lvl="1" indent="-247015">
              <a:lnSpc>
                <a:spcPts val="3760"/>
              </a:lnSpc>
              <a:spcBef>
                <a:spcPts val="100"/>
              </a:spcBef>
              <a:buSzPct val="87000"/>
              <a:buFont typeface="Wingdings" panose="05000000000000000000"/>
              <a:buChar char=""/>
              <a:tabLst>
                <a:tab pos="65278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从用户角度看，</a:t>
            </a:r>
            <a:r>
              <a:rPr sz="3200" b="1" spc="-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3100" b="1" spc="80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管理计算机系统的各种 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资源，扩充硬件的功能，控制程序的执行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52780" lvl="1" indent="-247015">
              <a:lnSpc>
                <a:spcPts val="3830"/>
              </a:lnSpc>
              <a:buSzPct val="87000"/>
              <a:buFont typeface="Wingdings" panose="05000000000000000000"/>
              <a:buChar char=""/>
              <a:tabLst>
                <a:tab pos="65278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从人机交互看</a:t>
            </a:r>
            <a:r>
              <a:rPr sz="3100" b="1" spc="2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3200" b="1" spc="2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是用户与机器的接口，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52780" marR="5080">
              <a:lnSpc>
                <a:spcPts val="3700"/>
              </a:lnSpc>
              <a:spcBef>
                <a:spcPts val="355"/>
              </a:spcBef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提供良好的人机界面，方便用户使用计算机， 在整个计算机系统中具有承上启下的地位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52780" lvl="1" indent="-247015">
              <a:lnSpc>
                <a:spcPts val="3745"/>
              </a:lnSpc>
              <a:buSzPct val="87000"/>
              <a:buFont typeface="Wingdings" panose="05000000000000000000"/>
              <a:buChar char=""/>
              <a:tabLst>
                <a:tab pos="652780" algn="l"/>
              </a:tabLst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从系统结构看</a:t>
            </a:r>
            <a:r>
              <a:rPr sz="3100" b="1" spc="2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3200" b="1" spc="25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是一个大型软件系统，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52780" marR="411480">
              <a:lnSpc>
                <a:spcPts val="3700"/>
              </a:lnSpc>
              <a:spcBef>
                <a:spcPts val="360"/>
              </a:spcBef>
            </a:pPr>
            <a:r>
              <a:rPr sz="31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其功能复杂，体系庞大，采用层次式、模块 化的程序结构</a:t>
            </a:r>
            <a:endParaRPr sz="31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课程概况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012" y="1713067"/>
            <a:ext cx="8515975" cy="35896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性质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/>
              <a:t>必修课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/>
              <a:t>课时</a:t>
            </a:r>
          </a:p>
          <a:p>
            <a:pPr lvl="1">
              <a:lnSpc>
                <a:spcPct val="90000"/>
              </a:lnSpc>
            </a:pPr>
            <a:r>
              <a:rPr lang="zh-CN" altLang="zh-CN" sz="2800" dirty="0"/>
              <a:t>4</a:t>
            </a:r>
            <a:r>
              <a:rPr lang="zh-CN" altLang="en-US" sz="2800" dirty="0"/>
              <a:t>学时</a:t>
            </a:r>
            <a:r>
              <a:rPr lang="en-US" altLang="zh-CN" sz="2800" dirty="0"/>
              <a:t>/</a:t>
            </a:r>
            <a:r>
              <a:rPr lang="zh-CN" altLang="en-US" sz="2800" dirty="0"/>
              <a:t>周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zh-CN" altLang="en-US" dirty="0"/>
              <a:t>课程前导知识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sz="2800" dirty="0"/>
              <a:t>C</a:t>
            </a:r>
            <a:r>
              <a:rPr lang="zh-CN" altLang="en-US" sz="2800" dirty="0"/>
              <a:t>语言编程</a:t>
            </a:r>
            <a:endParaRPr lang="en-US" altLang="zh-CN" sz="2800" dirty="0"/>
          </a:p>
          <a:p>
            <a:pPr lvl="1">
              <a:lnSpc>
                <a:spcPct val="90000"/>
              </a:lnSpc>
            </a:pPr>
            <a:r>
              <a:rPr lang="en-US" altLang="zh-CN" sz="2800" dirty="0"/>
              <a:t>Linux</a:t>
            </a:r>
            <a:r>
              <a:rPr lang="zh-CN" altLang="en-US" sz="2800" dirty="0"/>
              <a:t>系统编程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sz="2000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460432" y="6525344"/>
            <a:ext cx="574205" cy="29754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24D2062-5B48-43FB-8412-C50E20A68548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755576" y="861864"/>
            <a:ext cx="7357564" cy="57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/>
                <a:ea typeface="华文新魏"/>
                <a:cs typeface="华文新魏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dirty="0"/>
              <a:t>课程概况</a:t>
            </a: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3653" y="1027799"/>
            <a:ext cx="7816692" cy="85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833948"/>
            <a:ext cx="3500120" cy="43942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进程调度子系统</a:t>
            </a: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进程通信子系统</a:t>
            </a: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内存管理子系统</a:t>
            </a: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设备管理子系统</a:t>
            </a: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文件管理子系统</a:t>
            </a: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网络通信子系统</a:t>
            </a: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sz="35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作业控制子系统</a:t>
            </a:r>
            <a:endParaRPr sz="3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285" y="841375"/>
            <a:ext cx="538988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cs typeface="宋体" panose="02010600030101010101" pitchFamily="2" charset="-122"/>
              </a:rPr>
              <a:t>类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284" y="1615756"/>
            <a:ext cx="8292916" cy="4111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从操作控制方式看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多道批处理操作系统，脱机控制方式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2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分时操作系统，交互式控制方式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实时操作系统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从应用领域看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服务器操作系统、并行操作系统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网络操作系统、分布式操作系统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2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个人机操作系统、手机操作系统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嵌入式操作系统、传感器操作系统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851" y="841400"/>
            <a:ext cx="4470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操作系</a:t>
            </a:r>
            <a:r>
              <a:rPr dirty="0"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dirty="0"/>
              <a:t>的</a:t>
            </a:r>
            <a:r>
              <a:rPr dirty="0">
                <a:latin typeface="宋体" panose="02010600030101010101" pitchFamily="2" charset="-122"/>
                <a:cs typeface="宋体" panose="02010600030101010101" pitchFamily="2" charset="-122"/>
              </a:rPr>
              <a:t>类</a:t>
            </a:r>
            <a:r>
              <a:rPr dirty="0"/>
              <a:t>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284" y="1615757"/>
            <a:ext cx="7980680" cy="411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34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从操作控制方式看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多道批处理操作系统，脱机控制方式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2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分时操作系统，交互式控制方式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实时操作系统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245" dirty="0">
                <a:solidFill>
                  <a:srgbClr val="0BD0D9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从应用领域看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服务器操作系统、并行操作系统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网络操作系统、分布式操作系统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2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个人机操作系统、手机操作系统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05130">
              <a:lnSpc>
                <a:spcPct val="100000"/>
              </a:lnSpc>
              <a:spcBef>
                <a:spcPts val="100"/>
              </a:spcBef>
            </a:pPr>
            <a:r>
              <a:rPr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</a:t>
            </a:r>
            <a:r>
              <a:rPr lang="en-US" altLang="zh-TW" sz="2800" spc="-1160" dirty="0">
                <a:solidFill>
                  <a:srgbClr val="0F6FC6"/>
                </a:solidFill>
                <a:latin typeface="Wingdings" panose="05000000000000000000"/>
                <a:cs typeface="Wingdings" panose="05000000000000000000"/>
              </a:rPr>
              <a:t> </a:t>
            </a:r>
            <a:r>
              <a:rPr sz="2800" b="1" spc="85" dirty="0" err="1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嵌入式操作系统、传感器操作系统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050" y="841375"/>
            <a:ext cx="627634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历史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395" y="1615440"/>
            <a:ext cx="8287385" cy="475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201930" marR="321310" indent="-189865">
              <a:lnSpc>
                <a:spcPct val="100000"/>
              </a:lnSpc>
              <a:spcBef>
                <a:spcPts val="570"/>
              </a:spcBef>
            </a:pPr>
            <a:r>
              <a:rPr sz="3500" b="1" u="sng" spc="85" dirty="0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  <a:hlinkClick r:id="rId3" action="ppaction://hlinksldjump"/>
              </a:rPr>
              <a:t>History of Operating Systems </a:t>
            </a:r>
          </a:p>
          <a:p>
            <a:pPr marL="201930" marR="321310" indent="-189865">
              <a:lnSpc>
                <a:spcPct val="100000"/>
              </a:lnSpc>
              <a:spcBef>
                <a:spcPts val="570"/>
              </a:spcBef>
            </a:pPr>
            <a:r>
              <a:rPr sz="3500" b="1" u="sng" spc="85" dirty="0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  <a:hlinkClick r:id="rId3" action="ppaction://hlinksldjump"/>
              </a:rPr>
              <a:t> 操作系统的发展动力 </a:t>
            </a:r>
            <a:r>
              <a:rPr sz="3500" b="1" u="sng" spc="85" dirty="0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  <a:hlinkClick r:id="" action="ppaction://noaction"/>
              </a:rPr>
              <a:t>1945~1955, 无操</a:t>
            </a:r>
          </a:p>
          <a:p>
            <a:pPr marL="201930" marR="321310" indent="-189865">
              <a:lnSpc>
                <a:spcPct val="100000"/>
              </a:lnSpc>
              <a:spcBef>
                <a:spcPts val="570"/>
              </a:spcBef>
            </a:pPr>
            <a:r>
              <a:rPr sz="3500" b="1" u="sng" spc="85" dirty="0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  <a:hlinkClick r:id="" action="ppaction://noaction"/>
              </a:rPr>
              <a:t>作系统</a:t>
            </a:r>
          </a:p>
          <a:p>
            <a:pPr marL="201930" marR="321310" indent="-189865">
              <a:lnSpc>
                <a:spcPct val="100000"/>
              </a:lnSpc>
              <a:spcBef>
                <a:spcPts val="570"/>
              </a:spcBef>
            </a:pPr>
            <a:r>
              <a:rPr sz="3500" b="1" u="sng" spc="85" dirty="0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  <a:hlinkClick r:id="" action="ppaction://noaction"/>
              </a:rPr>
              <a:t>1955~1965，批处理系统</a:t>
            </a:r>
          </a:p>
          <a:p>
            <a:pPr marL="201930" marR="321310" indent="-189865">
              <a:lnSpc>
                <a:spcPct val="100000"/>
              </a:lnSpc>
              <a:spcBef>
                <a:spcPts val="570"/>
              </a:spcBef>
            </a:pPr>
            <a:r>
              <a:rPr sz="3500" b="1" u="sng" spc="85" dirty="0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  <a:hlinkClick r:id="" action="ppaction://noaction"/>
              </a:rPr>
              <a:t>1965~1980，引入分时 1980~present，</a:t>
            </a:r>
          </a:p>
          <a:p>
            <a:pPr marL="201930" marR="321310" indent="-189865">
              <a:lnSpc>
                <a:spcPct val="100000"/>
              </a:lnSpc>
              <a:spcBef>
                <a:spcPts val="570"/>
              </a:spcBef>
            </a:pPr>
            <a:r>
              <a:rPr sz="3500" b="1" u="sng" spc="85" dirty="0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  <a:hlinkClick r:id="" action="ppaction://noaction"/>
              </a:rPr>
              <a:t>PC时代，百花齐放 </a:t>
            </a:r>
            <a:r>
              <a:rPr sz="3500" b="1" u="sng" spc="85" dirty="0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3500" b="1" u="sng" spc="85" dirty="0">
                <a:solidFill>
                  <a:schemeClr val="tx2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  <a:hlinkClick r:id="" action="ppaction://noaction"/>
              </a:rPr>
              <a:t>1990~present，移动计算时代</a:t>
            </a:r>
            <a:endParaRPr sz="3500" b="1" spc="85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01930" marR="321310" indent="-189865">
              <a:lnSpc>
                <a:spcPct val="100000"/>
              </a:lnSpc>
              <a:spcBef>
                <a:spcPts val="570"/>
              </a:spcBef>
            </a:pPr>
            <a:endParaRPr sz="3500" b="1" spc="85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7271997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History of the OS(1955~1965，</a:t>
            </a:r>
            <a:r>
              <a:rPr sz="2775" spc="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批处理系统</a:t>
            </a: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9" name="object 9"/>
          <p:cNvSpPr/>
          <p:nvPr/>
        </p:nvSpPr>
        <p:spPr>
          <a:xfrm>
            <a:off x="4193186" y="1202078"/>
            <a:ext cx="1069959" cy="997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0" name="object 10"/>
          <p:cNvSpPr txBox="1"/>
          <p:nvPr/>
        </p:nvSpPr>
        <p:spPr>
          <a:xfrm>
            <a:off x="537810" y="1848627"/>
            <a:ext cx="3731004" cy="1322705"/>
          </a:xfrm>
          <a:prstGeom prst="rect">
            <a:avLst/>
          </a:prstGeom>
        </p:spPr>
        <p:txBody>
          <a:bodyPr vert="horz" wrap="square" lIns="0" tIns="9940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4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Transistor</a:t>
            </a:r>
            <a:r>
              <a:rPr sz="1980" spc="-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based（晶体管）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2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Jobs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on cards or</a:t>
            </a:r>
            <a:r>
              <a:rPr sz="1980" spc="-114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tapes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355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Job（作业）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355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Control</a:t>
            </a:r>
            <a:r>
              <a:rPr sz="1785" spc="-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cards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7810" y="3222102"/>
            <a:ext cx="4809408" cy="2218055"/>
          </a:xfrm>
          <a:prstGeom prst="rect">
            <a:avLst/>
          </a:prstGeom>
        </p:spPr>
        <p:txBody>
          <a:bodyPr vert="horz" wrap="square" lIns="0" tIns="792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Language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: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355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ASM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355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High level</a:t>
            </a:r>
            <a:r>
              <a:rPr sz="1785" spc="-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language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563245">
              <a:lnSpc>
                <a:spcPct val="100000"/>
              </a:lnSpc>
              <a:spcBef>
                <a:spcPts val="170"/>
              </a:spcBef>
            </a:pPr>
            <a:r>
              <a:rPr sz="2380" spc="-30" baseline="10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FORTRAN, ALGOL,</a:t>
            </a:r>
            <a:r>
              <a:rPr sz="158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COBOL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Applications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355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Scientific APPs &amp; Engineering</a:t>
            </a:r>
            <a:r>
              <a:rPr sz="1785" spc="-4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APPs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Batch</a:t>
            </a:r>
            <a:r>
              <a:rPr sz="1980" spc="-9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system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96833" y="1131584"/>
            <a:ext cx="2097384" cy="2375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3" name="object 13"/>
          <p:cNvSpPr txBox="1"/>
          <p:nvPr/>
        </p:nvSpPr>
        <p:spPr>
          <a:xfrm>
            <a:off x="5828862" y="3507111"/>
            <a:ext cx="2684058" cy="32702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990" spc="-5" dirty="0">
                <a:latin typeface="楷体" panose="02010609060101010101" charset="-122"/>
                <a:cs typeface="楷体" panose="02010609060101010101" charset="-122"/>
              </a:rPr>
              <a:t>1954年，美国贝尔实验室，第一台晶体管计算机  TRADIC</a:t>
            </a:r>
            <a:endParaRPr sz="9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54029" y="3833128"/>
            <a:ext cx="2140187" cy="1626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5" name="object 15"/>
          <p:cNvSpPr txBox="1"/>
          <p:nvPr/>
        </p:nvSpPr>
        <p:spPr>
          <a:xfrm>
            <a:off x="5828862" y="5459588"/>
            <a:ext cx="2871552" cy="70866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990" spc="-5" dirty="0">
                <a:latin typeface="楷体" panose="02010609060101010101" charset="-122"/>
                <a:cs typeface="楷体" panose="02010609060101010101" charset="-122"/>
              </a:rPr>
              <a:t>TX-0，MIT林肯实验室，1956，它将键盘、打印机、 磁带阅读机和打孔机集成在一起，操作员可以通过 键盘</a:t>
            </a:r>
            <a:endParaRPr sz="990">
              <a:latin typeface="楷体" panose="02010609060101010101" charset="-122"/>
              <a:cs typeface="楷体" panose="02010609060101010101" charset="-122"/>
            </a:endParaRPr>
          </a:p>
          <a:p>
            <a:pPr marL="12700" marR="36195">
              <a:lnSpc>
                <a:spcPts val="600"/>
              </a:lnSpc>
              <a:spcBef>
                <a:spcPts val="15"/>
              </a:spcBef>
            </a:pPr>
            <a:r>
              <a:rPr sz="990" spc="-5" dirty="0">
                <a:latin typeface="楷体" panose="02010609060101010101" charset="-122"/>
                <a:cs typeface="楷体" panose="02010609060101010101" charset="-122"/>
              </a:rPr>
              <a:t>编程，生成印好的磁带后直接输入机器；配有一台 可编</a:t>
            </a:r>
            <a:endParaRPr sz="990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ts val="575"/>
              </a:lnSpc>
            </a:pPr>
            <a:r>
              <a:rPr sz="990" spc="-5" dirty="0">
                <a:latin typeface="楷体" panose="02010609060101010101" charset="-122"/>
                <a:cs typeface="楷体" panose="02010609060101010101" charset="-122"/>
              </a:rPr>
              <a:t>程显示器。</a:t>
            </a:r>
            <a:endParaRPr sz="9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 dirty="0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1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11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1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 dirty="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3661794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批处理系统的工作方式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909" y="1369246"/>
            <a:ext cx="7723742" cy="3643630"/>
          </a:xfrm>
          <a:prstGeom prst="rect">
            <a:avLst/>
          </a:prstGeom>
        </p:spPr>
        <p:txBody>
          <a:bodyPr vert="horz" wrap="square" lIns="0" tIns="99409" rIns="0" bIns="0" rtlCol="0">
            <a:spAutoFit/>
          </a:bodyPr>
          <a:lstStyle/>
          <a:p>
            <a:pPr marL="303530" indent="-190500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AutoNum type="arabicPeriod"/>
              <a:tabLst>
                <a:tab pos="304165" algn="l"/>
              </a:tabLst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用户（user）将作业（job）交给系统操作员</a:t>
            </a:r>
            <a:r>
              <a:rPr sz="1980" spc="-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（operater）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3530" marR="43180" indent="-189865">
              <a:lnSpc>
                <a:spcPct val="100000"/>
              </a:lnSpc>
              <a:spcBef>
                <a:spcPts val="295"/>
              </a:spcBef>
              <a:buClr>
                <a:srgbClr val="3333B2"/>
              </a:buClr>
              <a:buAutoNum type="arabicPeriod"/>
              <a:tabLst>
                <a:tab pos="304165" algn="l"/>
              </a:tabLst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系统操作员将许多用户的作业组成一批作业，输入到计算机系统 中，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3530">
              <a:lnSpc>
                <a:spcPts val="1190"/>
              </a:lnSpc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在系统中形成一个自动转接的连续的作业流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404495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作业是成批的(batched)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3530" indent="-190500">
              <a:lnSpc>
                <a:spcPct val="100000"/>
              </a:lnSpc>
              <a:spcBef>
                <a:spcPts val="315"/>
              </a:spcBef>
              <a:buClr>
                <a:srgbClr val="3333B2"/>
              </a:buClr>
              <a:buAutoNum type="arabicPeriod" startAt="3"/>
              <a:tabLst>
                <a:tab pos="304165" algn="l"/>
              </a:tabLst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启动操作系统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3530" indent="-1905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AutoNum type="arabicPeriod" startAt="3"/>
              <a:tabLst>
                <a:tab pos="304165" algn="l"/>
              </a:tabLst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系统自动、依次执行每个作业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3530" indent="-190500">
              <a:lnSpc>
                <a:spcPct val="100000"/>
              </a:lnSpc>
              <a:spcBef>
                <a:spcPts val="295"/>
              </a:spcBef>
              <a:buClr>
                <a:srgbClr val="3333B2"/>
              </a:buClr>
              <a:buAutoNum type="arabicPeriod" startAt="3"/>
              <a:tabLst>
                <a:tab pos="304165" algn="l"/>
              </a:tabLst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由操作员将作业结果交给用户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50800">
              <a:lnSpc>
                <a:spcPct val="100000"/>
              </a:lnSpc>
              <a:spcBef>
                <a:spcPts val="695"/>
              </a:spcBef>
            </a:pPr>
            <a:r>
              <a:rPr sz="2380" spc="-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批(batch)的含义：</a:t>
            </a:r>
            <a:endParaRPr sz="2380">
              <a:latin typeface="楷体" panose="02010609060101010101" charset="-122"/>
              <a:cs typeface="楷体" panose="02010609060101010101" charset="-122"/>
            </a:endParaRPr>
          </a:p>
          <a:p>
            <a:pPr marL="303530" marR="422275" indent="-161925">
              <a:lnSpc>
                <a:spcPct val="100000"/>
              </a:lnSpc>
              <a:spcBef>
                <a:spcPts val="36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17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供一次加载的磁带或磁盘，通常由若干个作业组装而成，  在处理中使用一组相同的系统软件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8344" y="2087006"/>
            <a:ext cx="3430258" cy="32766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970" spc="-37" baseline="6000" dirty="0"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179" baseline="6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solidFill>
                  <a:srgbClr val="000000"/>
                </a:solidFill>
              </a:rPr>
              <a:t>批处理系统中作业的组成：</a:t>
            </a:r>
            <a:endParaRPr sz="198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8344" y="2365802"/>
            <a:ext cx="6790049" cy="1293495"/>
          </a:xfrm>
          <a:prstGeom prst="rect">
            <a:avLst/>
          </a:prstGeom>
        </p:spPr>
        <p:txBody>
          <a:bodyPr vert="horz" wrap="square" lIns="0" tIns="95634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380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用户程序 +</a:t>
            </a:r>
            <a:r>
              <a:rPr sz="1785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数据</a:t>
            </a:r>
            <a:r>
              <a:rPr sz="1785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+</a:t>
            </a:r>
            <a:r>
              <a:rPr sz="1785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作业说明书（作业控制语言）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254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54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批作业处理：对批作业中的每个作业进行相同的处理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440055" marR="17780" indent="-152400">
              <a:lnSpc>
                <a:spcPct val="101000"/>
              </a:lnSpc>
              <a:spcBef>
                <a:spcPts val="180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232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从磁带读入用户作业和编译链接程序，编译链接用户作业，  生成可执行程序；启动执行；执行结果输出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31927" y="6700754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6552718" y="6680394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6572852" y="6660261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6406748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7134527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6958356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/>
          <p:nvPr/>
        </p:nvSpPr>
        <p:spPr>
          <a:xfrm>
            <a:off x="7109360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9" name="object 9"/>
          <p:cNvSpPr/>
          <p:nvPr/>
        </p:nvSpPr>
        <p:spPr>
          <a:xfrm>
            <a:off x="7134527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0" name="object 10"/>
          <p:cNvSpPr/>
          <p:nvPr/>
        </p:nvSpPr>
        <p:spPr>
          <a:xfrm>
            <a:off x="7109360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1" name="object 11"/>
          <p:cNvSpPr/>
          <p:nvPr/>
        </p:nvSpPr>
        <p:spPr>
          <a:xfrm>
            <a:off x="7134527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2" name="object 12"/>
          <p:cNvSpPr/>
          <p:nvPr/>
        </p:nvSpPr>
        <p:spPr>
          <a:xfrm>
            <a:off x="7660970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3" name="object 13"/>
          <p:cNvSpPr/>
          <p:nvPr/>
        </p:nvSpPr>
        <p:spPr>
          <a:xfrm>
            <a:off x="7686137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4" name="object 14"/>
          <p:cNvSpPr/>
          <p:nvPr/>
        </p:nvSpPr>
        <p:spPr>
          <a:xfrm>
            <a:off x="7686137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5" name="object 15"/>
          <p:cNvSpPr/>
          <p:nvPr/>
        </p:nvSpPr>
        <p:spPr>
          <a:xfrm>
            <a:off x="7509967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6" name="object 16"/>
          <p:cNvSpPr/>
          <p:nvPr/>
        </p:nvSpPr>
        <p:spPr>
          <a:xfrm>
            <a:off x="7660970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7" name="object 17"/>
          <p:cNvSpPr/>
          <p:nvPr/>
        </p:nvSpPr>
        <p:spPr>
          <a:xfrm>
            <a:off x="7686137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8" name="object 18"/>
          <p:cNvSpPr/>
          <p:nvPr/>
        </p:nvSpPr>
        <p:spPr>
          <a:xfrm>
            <a:off x="8212581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9" name="object 19"/>
          <p:cNvSpPr/>
          <p:nvPr/>
        </p:nvSpPr>
        <p:spPr>
          <a:xfrm>
            <a:off x="8237748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0" name="object 20"/>
          <p:cNvSpPr/>
          <p:nvPr/>
        </p:nvSpPr>
        <p:spPr>
          <a:xfrm>
            <a:off x="8237748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1" name="object 21"/>
          <p:cNvSpPr/>
          <p:nvPr/>
        </p:nvSpPr>
        <p:spPr>
          <a:xfrm>
            <a:off x="8212581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2" name="object 22"/>
          <p:cNvSpPr/>
          <p:nvPr/>
        </p:nvSpPr>
        <p:spPr>
          <a:xfrm>
            <a:off x="8237748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3" name="object 23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4" name="object 24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5" name="object 25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6" name="object 26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7" name="object 27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8" name="object 28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9" name="object 29"/>
          <p:cNvSpPr txBox="1"/>
          <p:nvPr/>
        </p:nvSpPr>
        <p:spPr>
          <a:xfrm>
            <a:off x="193046" y="137860"/>
            <a:ext cx="1856064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30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批处理系统</a:t>
            </a:r>
            <a:endParaRPr sz="277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2410" y="2261413"/>
            <a:ext cx="5482625" cy="187452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批处理系统经历了两个阶段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</a:pPr>
            <a:endParaRPr sz="1980">
              <a:latin typeface="Times New Roman" panose="02020603050405020304"/>
              <a:cs typeface="Times New Roman" panose="02020603050405020304"/>
            </a:endParaRPr>
          </a:p>
          <a:p>
            <a:pPr marL="222885" indent="-21082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223520" algn="l"/>
              </a:tabLst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Simple</a:t>
            </a:r>
            <a:r>
              <a:rPr sz="1980" spc="-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batch</a:t>
            </a:r>
            <a:r>
              <a:rPr sz="198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systems，单道批处理系统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AutoNum type="arabicPeriod"/>
            </a:pPr>
            <a:endParaRPr sz="198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AutoNum type="arabicPeriod"/>
            </a:pPr>
            <a:endParaRPr sz="1585">
              <a:latin typeface="Times New Roman" panose="02020603050405020304"/>
              <a:cs typeface="Times New Roman" panose="02020603050405020304"/>
            </a:endParaRPr>
          </a:p>
          <a:p>
            <a:pPr marL="222885" indent="-210820">
              <a:lnSpc>
                <a:spcPct val="100000"/>
              </a:lnSpc>
              <a:buAutoNum type="arabicPeriod"/>
              <a:tabLst>
                <a:tab pos="223520" algn="l"/>
              </a:tabLst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Multiprogramming</a:t>
            </a:r>
            <a:r>
              <a:rPr sz="1980" spc="-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systems，多道批处理系统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4384087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30" dirty="0"/>
              <a:t>单道批处理系统的工作过程</a:t>
            </a:r>
            <a:endParaRPr sz="2775"/>
          </a:p>
        </p:txBody>
      </p:sp>
      <p:sp>
        <p:nvSpPr>
          <p:cNvPr id="9" name="object 9"/>
          <p:cNvSpPr txBox="1"/>
          <p:nvPr/>
        </p:nvSpPr>
        <p:spPr>
          <a:xfrm>
            <a:off x="300006" y="1759066"/>
            <a:ext cx="3455425" cy="2994025"/>
          </a:xfrm>
          <a:prstGeom prst="rect">
            <a:avLst/>
          </a:prstGeom>
        </p:spPr>
        <p:txBody>
          <a:bodyPr vert="horz" wrap="square" lIns="0" tIns="792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处理过程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284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监督程序（monitor）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452755" marR="30480" indent="-152400" algn="just">
              <a:lnSpc>
                <a:spcPct val="101000"/>
              </a:lnSpc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195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系统对作业的处理都是成 批进行的、且内存中始终 只保持一道作业。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452755" marR="30480" indent="-152400">
              <a:lnSpc>
                <a:spcPct val="101000"/>
              </a:lnSpc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27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批处理系统的引入是为 了</a:t>
            </a:r>
            <a:r>
              <a:rPr sz="1785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提高系统资源的利用率 和吞吐量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特征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232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自动性、顺序性、单道性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6467" y="1739575"/>
            <a:ext cx="1179073" cy="32766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Monitor：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5874" y="2949092"/>
            <a:ext cx="682025" cy="205111"/>
          </a:xfrm>
          <a:custGeom>
            <a:avLst/>
            <a:gdLst/>
            <a:ahLst/>
            <a:cxnLst/>
            <a:rect l="l" t="t" r="r" b="b"/>
            <a:pathLst>
              <a:path w="344169" h="103505">
                <a:moveTo>
                  <a:pt x="292091" y="0"/>
                </a:moveTo>
                <a:lnTo>
                  <a:pt x="51695" y="0"/>
                </a:lnTo>
                <a:lnTo>
                  <a:pt x="31573" y="4062"/>
                </a:lnTo>
                <a:lnTo>
                  <a:pt x="15141" y="15141"/>
                </a:lnTo>
                <a:lnTo>
                  <a:pt x="4062" y="31573"/>
                </a:lnTo>
                <a:lnTo>
                  <a:pt x="0" y="51695"/>
                </a:lnTo>
                <a:lnTo>
                  <a:pt x="4062" y="71817"/>
                </a:lnTo>
                <a:lnTo>
                  <a:pt x="15141" y="88249"/>
                </a:lnTo>
                <a:lnTo>
                  <a:pt x="31573" y="99328"/>
                </a:lnTo>
                <a:lnTo>
                  <a:pt x="51695" y="103390"/>
                </a:lnTo>
                <a:lnTo>
                  <a:pt x="292091" y="103390"/>
                </a:lnTo>
                <a:lnTo>
                  <a:pt x="312213" y="99328"/>
                </a:lnTo>
                <a:lnTo>
                  <a:pt x="328645" y="88249"/>
                </a:lnTo>
                <a:lnTo>
                  <a:pt x="339724" y="71817"/>
                </a:lnTo>
                <a:lnTo>
                  <a:pt x="343787" y="51695"/>
                </a:lnTo>
                <a:lnTo>
                  <a:pt x="339724" y="31573"/>
                </a:lnTo>
                <a:lnTo>
                  <a:pt x="328645" y="15141"/>
                </a:lnTo>
                <a:lnTo>
                  <a:pt x="312213" y="4062"/>
                </a:lnTo>
                <a:lnTo>
                  <a:pt x="292091" y="0"/>
                </a:lnTo>
                <a:close/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2" name="object 12"/>
          <p:cNvSpPr txBox="1"/>
          <p:nvPr/>
        </p:nvSpPr>
        <p:spPr>
          <a:xfrm>
            <a:off x="4163298" y="2928237"/>
            <a:ext cx="426580" cy="20574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Start</a:t>
            </a:r>
            <a:endParaRPr sz="11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63234" y="2551059"/>
            <a:ext cx="1498693" cy="1001644"/>
          </a:xfrm>
          <a:custGeom>
            <a:avLst/>
            <a:gdLst/>
            <a:ahLst/>
            <a:cxnLst/>
            <a:rect l="l" t="t" r="r" b="b"/>
            <a:pathLst>
              <a:path w="756285" h="505460">
                <a:moveTo>
                  <a:pt x="378004" y="0"/>
                </a:moveTo>
                <a:lnTo>
                  <a:pt x="0" y="252554"/>
                </a:lnTo>
                <a:lnTo>
                  <a:pt x="378004" y="505108"/>
                </a:lnTo>
                <a:lnTo>
                  <a:pt x="756009" y="252554"/>
                </a:lnTo>
                <a:lnTo>
                  <a:pt x="37800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4" name="object 14"/>
          <p:cNvSpPr/>
          <p:nvPr/>
        </p:nvSpPr>
        <p:spPr>
          <a:xfrm>
            <a:off x="5163234" y="2551059"/>
            <a:ext cx="1498693" cy="1001644"/>
          </a:xfrm>
          <a:custGeom>
            <a:avLst/>
            <a:gdLst/>
            <a:ahLst/>
            <a:cxnLst/>
            <a:rect l="l" t="t" r="r" b="b"/>
            <a:pathLst>
              <a:path w="756285" h="505460">
                <a:moveTo>
                  <a:pt x="378004" y="0"/>
                </a:moveTo>
                <a:lnTo>
                  <a:pt x="756009" y="252554"/>
                </a:lnTo>
                <a:lnTo>
                  <a:pt x="378004" y="505108"/>
                </a:lnTo>
                <a:lnTo>
                  <a:pt x="0" y="252554"/>
                </a:lnTo>
                <a:lnTo>
                  <a:pt x="378004" y="0"/>
                </a:lnTo>
                <a:close/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5" name="object 15"/>
          <p:cNvSpPr txBox="1"/>
          <p:nvPr/>
        </p:nvSpPr>
        <p:spPr>
          <a:xfrm>
            <a:off x="5548649" y="2918830"/>
            <a:ext cx="727326" cy="20574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More</a:t>
            </a:r>
            <a:r>
              <a:rPr sz="1190" spc="-60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job?</a:t>
            </a:r>
            <a:endParaRPr sz="11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25822" y="3051781"/>
            <a:ext cx="342271" cy="1258"/>
          </a:xfrm>
          <a:custGeom>
            <a:avLst/>
            <a:gdLst/>
            <a:ahLst/>
            <a:cxnLst/>
            <a:rect l="l" t="t" r="r" b="b"/>
            <a:pathLst>
              <a:path w="172719" h="634">
                <a:moveTo>
                  <a:pt x="172600" y="0"/>
                </a:moveTo>
                <a:lnTo>
                  <a:pt x="0" y="57"/>
                </a:lnTo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7" name="object 17"/>
          <p:cNvSpPr/>
          <p:nvPr/>
        </p:nvSpPr>
        <p:spPr>
          <a:xfrm>
            <a:off x="5058218" y="3015677"/>
            <a:ext cx="96893" cy="72984"/>
          </a:xfrm>
          <a:custGeom>
            <a:avLst/>
            <a:gdLst/>
            <a:ahLst/>
            <a:cxnLst/>
            <a:rect l="l" t="t" r="r" b="b"/>
            <a:pathLst>
              <a:path w="48894" h="36830">
                <a:moveTo>
                  <a:pt x="0" y="0"/>
                </a:moveTo>
                <a:lnTo>
                  <a:pt x="10" y="36439"/>
                </a:lnTo>
                <a:lnTo>
                  <a:pt x="11927" y="30343"/>
                </a:lnTo>
                <a:lnTo>
                  <a:pt x="24907" y="25044"/>
                </a:lnTo>
                <a:lnTo>
                  <a:pt x="37584" y="20884"/>
                </a:lnTo>
                <a:lnTo>
                  <a:pt x="48591" y="18205"/>
                </a:lnTo>
                <a:lnTo>
                  <a:pt x="37582" y="15532"/>
                </a:lnTo>
                <a:lnTo>
                  <a:pt x="24903" y="11379"/>
                </a:lnTo>
                <a:lnTo>
                  <a:pt x="11920" y="6088"/>
                </a:lnTo>
                <a:lnTo>
                  <a:pt x="0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8" name="object 18"/>
          <p:cNvSpPr/>
          <p:nvPr/>
        </p:nvSpPr>
        <p:spPr>
          <a:xfrm>
            <a:off x="5599883" y="3784082"/>
            <a:ext cx="625399" cy="223986"/>
          </a:xfrm>
          <a:custGeom>
            <a:avLst/>
            <a:gdLst/>
            <a:ahLst/>
            <a:cxnLst/>
            <a:rect l="l" t="t" r="r" b="b"/>
            <a:pathLst>
              <a:path w="315594" h="113030">
                <a:moveTo>
                  <a:pt x="258878" y="0"/>
                </a:moveTo>
                <a:lnTo>
                  <a:pt x="56440" y="0"/>
                </a:lnTo>
                <a:lnTo>
                  <a:pt x="34470" y="4435"/>
                </a:lnTo>
                <a:lnTo>
                  <a:pt x="16530" y="16530"/>
                </a:lnTo>
                <a:lnTo>
                  <a:pt x="4435" y="34470"/>
                </a:lnTo>
                <a:lnTo>
                  <a:pt x="0" y="56440"/>
                </a:lnTo>
                <a:lnTo>
                  <a:pt x="4435" y="78409"/>
                </a:lnTo>
                <a:lnTo>
                  <a:pt x="16530" y="96349"/>
                </a:lnTo>
                <a:lnTo>
                  <a:pt x="34470" y="108445"/>
                </a:lnTo>
                <a:lnTo>
                  <a:pt x="56440" y="112880"/>
                </a:lnTo>
                <a:lnTo>
                  <a:pt x="258878" y="112880"/>
                </a:lnTo>
                <a:lnTo>
                  <a:pt x="280847" y="108445"/>
                </a:lnTo>
                <a:lnTo>
                  <a:pt x="298787" y="96349"/>
                </a:lnTo>
                <a:lnTo>
                  <a:pt x="310883" y="78409"/>
                </a:lnTo>
                <a:lnTo>
                  <a:pt x="315318" y="56440"/>
                </a:lnTo>
                <a:lnTo>
                  <a:pt x="310883" y="34470"/>
                </a:lnTo>
                <a:lnTo>
                  <a:pt x="298787" y="16530"/>
                </a:lnTo>
                <a:lnTo>
                  <a:pt x="280847" y="4435"/>
                </a:lnTo>
                <a:lnTo>
                  <a:pt x="25887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9" name="object 19"/>
          <p:cNvSpPr/>
          <p:nvPr/>
        </p:nvSpPr>
        <p:spPr>
          <a:xfrm>
            <a:off x="5599883" y="3784082"/>
            <a:ext cx="625399" cy="223986"/>
          </a:xfrm>
          <a:custGeom>
            <a:avLst/>
            <a:gdLst/>
            <a:ahLst/>
            <a:cxnLst/>
            <a:rect l="l" t="t" r="r" b="b"/>
            <a:pathLst>
              <a:path w="315594" h="113030">
                <a:moveTo>
                  <a:pt x="258878" y="0"/>
                </a:moveTo>
                <a:lnTo>
                  <a:pt x="56440" y="0"/>
                </a:lnTo>
                <a:lnTo>
                  <a:pt x="34470" y="4435"/>
                </a:lnTo>
                <a:lnTo>
                  <a:pt x="16530" y="16530"/>
                </a:lnTo>
                <a:lnTo>
                  <a:pt x="4435" y="34470"/>
                </a:lnTo>
                <a:lnTo>
                  <a:pt x="0" y="56440"/>
                </a:lnTo>
                <a:lnTo>
                  <a:pt x="4435" y="78409"/>
                </a:lnTo>
                <a:lnTo>
                  <a:pt x="16530" y="96349"/>
                </a:lnTo>
                <a:lnTo>
                  <a:pt x="34470" y="108445"/>
                </a:lnTo>
                <a:lnTo>
                  <a:pt x="56440" y="112880"/>
                </a:lnTo>
                <a:lnTo>
                  <a:pt x="258878" y="112880"/>
                </a:lnTo>
                <a:lnTo>
                  <a:pt x="280847" y="108445"/>
                </a:lnTo>
                <a:lnTo>
                  <a:pt x="298787" y="96349"/>
                </a:lnTo>
                <a:lnTo>
                  <a:pt x="310883" y="78409"/>
                </a:lnTo>
                <a:lnTo>
                  <a:pt x="315318" y="56440"/>
                </a:lnTo>
                <a:lnTo>
                  <a:pt x="310883" y="34470"/>
                </a:lnTo>
                <a:lnTo>
                  <a:pt x="298787" y="16530"/>
                </a:lnTo>
                <a:lnTo>
                  <a:pt x="280847" y="4435"/>
                </a:lnTo>
                <a:lnTo>
                  <a:pt x="258878" y="0"/>
                </a:lnTo>
                <a:close/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0" name="object 20"/>
          <p:cNvSpPr txBox="1"/>
          <p:nvPr/>
        </p:nvSpPr>
        <p:spPr>
          <a:xfrm>
            <a:off x="5677530" y="3446373"/>
            <a:ext cx="411480" cy="491490"/>
          </a:xfrm>
          <a:prstGeom prst="rect">
            <a:avLst/>
          </a:prstGeom>
        </p:spPr>
        <p:txBody>
          <a:bodyPr vert="horz" wrap="square" lIns="0" tIns="91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no</a:t>
            </a:r>
            <a:endParaRPr sz="1190">
              <a:latin typeface="楷体" panose="02010609060101010101" charset="-122"/>
              <a:cs typeface="楷体" panose="02010609060101010101" charset="-122"/>
            </a:endParaRPr>
          </a:p>
          <a:p>
            <a:pPr marL="42545">
              <a:lnSpc>
                <a:spcPct val="100000"/>
              </a:lnSpc>
              <a:spcBef>
                <a:spcPts val="270"/>
              </a:spcBef>
            </a:pP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Stop</a:t>
            </a:r>
            <a:endParaRPr sz="11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12308" y="3561065"/>
            <a:ext cx="0" cy="128350"/>
          </a:xfrm>
          <a:custGeom>
            <a:avLst/>
            <a:gdLst/>
            <a:ahLst/>
            <a:cxnLst/>
            <a:rect l="l" t="t" r="r" b="b"/>
            <a:pathLst>
              <a:path h="64769">
                <a:moveTo>
                  <a:pt x="0" y="64246"/>
                </a:moveTo>
                <a:lnTo>
                  <a:pt x="0" y="0"/>
                </a:lnTo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2" name="object 22"/>
          <p:cNvSpPr/>
          <p:nvPr/>
        </p:nvSpPr>
        <p:spPr>
          <a:xfrm>
            <a:off x="5876204" y="3678751"/>
            <a:ext cx="72984" cy="96893"/>
          </a:xfrm>
          <a:custGeom>
            <a:avLst/>
            <a:gdLst/>
            <a:ahLst/>
            <a:cxnLst/>
            <a:rect l="l" t="t" r="r" b="b"/>
            <a:pathLst>
              <a:path w="36830" h="48894">
                <a:moveTo>
                  <a:pt x="36439" y="0"/>
                </a:moveTo>
                <a:lnTo>
                  <a:pt x="0" y="0"/>
                </a:lnTo>
                <a:lnTo>
                  <a:pt x="6092" y="11918"/>
                </a:lnTo>
                <a:lnTo>
                  <a:pt x="11387" y="24900"/>
                </a:lnTo>
                <a:lnTo>
                  <a:pt x="15543" y="37578"/>
                </a:lnTo>
                <a:lnTo>
                  <a:pt x="18219" y="48586"/>
                </a:lnTo>
                <a:lnTo>
                  <a:pt x="20895" y="37578"/>
                </a:lnTo>
                <a:lnTo>
                  <a:pt x="25052" y="24900"/>
                </a:lnTo>
                <a:lnTo>
                  <a:pt x="30347" y="11918"/>
                </a:lnTo>
                <a:lnTo>
                  <a:pt x="36439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3" name="object 23"/>
          <p:cNvSpPr/>
          <p:nvPr/>
        </p:nvSpPr>
        <p:spPr>
          <a:xfrm>
            <a:off x="7264628" y="3661588"/>
            <a:ext cx="1498693" cy="1070855"/>
          </a:xfrm>
          <a:custGeom>
            <a:avLst/>
            <a:gdLst/>
            <a:ahLst/>
            <a:cxnLst/>
            <a:rect l="l" t="t" r="r" b="b"/>
            <a:pathLst>
              <a:path w="756285" h="540385">
                <a:moveTo>
                  <a:pt x="378004" y="0"/>
                </a:moveTo>
                <a:lnTo>
                  <a:pt x="0" y="270003"/>
                </a:lnTo>
                <a:lnTo>
                  <a:pt x="378004" y="540006"/>
                </a:lnTo>
                <a:lnTo>
                  <a:pt x="756009" y="270003"/>
                </a:lnTo>
                <a:lnTo>
                  <a:pt x="37800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4" name="object 24"/>
          <p:cNvSpPr/>
          <p:nvPr/>
        </p:nvSpPr>
        <p:spPr>
          <a:xfrm>
            <a:off x="7264628" y="3661588"/>
            <a:ext cx="1498693" cy="1070855"/>
          </a:xfrm>
          <a:custGeom>
            <a:avLst/>
            <a:gdLst/>
            <a:ahLst/>
            <a:cxnLst/>
            <a:rect l="l" t="t" r="r" b="b"/>
            <a:pathLst>
              <a:path w="756285" h="540385">
                <a:moveTo>
                  <a:pt x="378004" y="0"/>
                </a:moveTo>
                <a:lnTo>
                  <a:pt x="756009" y="270003"/>
                </a:lnTo>
                <a:lnTo>
                  <a:pt x="378004" y="540006"/>
                </a:lnTo>
                <a:lnTo>
                  <a:pt x="0" y="270003"/>
                </a:lnTo>
                <a:lnTo>
                  <a:pt x="378004" y="0"/>
                </a:lnTo>
                <a:close/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661390" y="2750136"/>
          <a:ext cx="2277110" cy="888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380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90" spc="-5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yes</a:t>
                      </a:r>
                      <a:endParaRPr sz="1190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62917" marB="0">
                    <a:lnR w="9525">
                      <a:solidFill>
                        <a:srgbClr val="7F007F"/>
                      </a:solidFill>
                      <a:prstDash val="solid"/>
                    </a:lnR>
                    <a:lnB w="9525">
                      <a:solidFill>
                        <a:srgbClr val="7F007F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77470" marR="6985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90" spc="-5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Convert the source  code</a:t>
                      </a:r>
                      <a:r>
                        <a:rPr sz="1190" spc="-114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r>
                        <a:rPr sz="1190" spc="-5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of</a:t>
                      </a:r>
                      <a:r>
                        <a:rPr sz="1190" spc="-110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r>
                        <a:rPr sz="1190" spc="-5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the</a:t>
                      </a:r>
                      <a:r>
                        <a:rPr sz="1190" spc="-114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r>
                        <a:rPr sz="1190" spc="-5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next</a:t>
                      </a:r>
                      <a:r>
                        <a:rPr sz="1190" spc="-110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r>
                        <a:rPr sz="1190" spc="-5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job  to</a:t>
                      </a:r>
                      <a:r>
                        <a:rPr sz="1190" spc="-114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r>
                        <a:rPr sz="1190" spc="-5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the</a:t>
                      </a:r>
                      <a:r>
                        <a:rPr sz="1190" spc="-114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r>
                        <a:rPr sz="1190" spc="-5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object</a:t>
                      </a:r>
                      <a:r>
                        <a:rPr sz="1190" spc="-114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 </a:t>
                      </a:r>
                      <a:r>
                        <a:rPr sz="1190" spc="-5" dirty="0">
                          <a:solidFill>
                            <a:srgbClr val="7F007F"/>
                          </a:solidFill>
                          <a:latin typeface="楷体" panose="02010609060101010101" charset="-122"/>
                          <a:cs typeface="楷体" panose="02010609060101010101" charset="-122"/>
                        </a:rPr>
                        <a:t>program</a:t>
                      </a:r>
                      <a:endParaRPr sz="1190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3775" marB="0">
                    <a:lnL w="9525">
                      <a:solidFill>
                        <a:srgbClr val="7F007F"/>
                      </a:solidFill>
                      <a:prstDash val="solid"/>
                    </a:lnL>
                    <a:lnR w="9525">
                      <a:solidFill>
                        <a:srgbClr val="7F007F"/>
                      </a:solidFill>
                      <a:prstDash val="solid"/>
                    </a:lnR>
                    <a:lnT w="9525">
                      <a:solidFill>
                        <a:srgbClr val="7F007F"/>
                      </a:solidFill>
                      <a:prstDash val="solid"/>
                    </a:lnT>
                    <a:lnB w="9525">
                      <a:solidFill>
                        <a:srgbClr val="7F007F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7F007F"/>
                      </a:solidFill>
                      <a:prstDash val="solid"/>
                    </a:lnR>
                    <a:lnT w="9525">
                      <a:solidFill>
                        <a:srgbClr val="7F007F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1905" marB="0">
                    <a:lnL w="9525">
                      <a:solidFill>
                        <a:srgbClr val="7F007F"/>
                      </a:solidFill>
                      <a:prstDash val="solid"/>
                    </a:lnL>
                    <a:lnR w="9525">
                      <a:solidFill>
                        <a:srgbClr val="7F007F"/>
                      </a:solidFill>
                      <a:prstDash val="solid"/>
                    </a:lnR>
                    <a:lnT w="9525">
                      <a:solidFill>
                        <a:srgbClr val="7F007F"/>
                      </a:solidFill>
                      <a:prstDash val="solid"/>
                    </a:lnT>
                    <a:lnB w="9525">
                      <a:solidFill>
                        <a:srgbClr val="7F007F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4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9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7F007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9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7F007F"/>
                      </a:solidFill>
                      <a:prstDash val="solid"/>
                    </a:lnL>
                    <a:lnT w="9525">
                      <a:solidFill>
                        <a:srgbClr val="7F007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7762879" y="3983076"/>
            <a:ext cx="502081" cy="38862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Source  ERROR?</a:t>
            </a:r>
            <a:endParaRPr sz="11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77597" y="3556228"/>
            <a:ext cx="72984" cy="96893"/>
          </a:xfrm>
          <a:custGeom>
            <a:avLst/>
            <a:gdLst/>
            <a:ahLst/>
            <a:cxnLst/>
            <a:rect l="l" t="t" r="r" b="b"/>
            <a:pathLst>
              <a:path w="36829" h="48894">
                <a:moveTo>
                  <a:pt x="36439" y="0"/>
                </a:moveTo>
                <a:lnTo>
                  <a:pt x="0" y="0"/>
                </a:lnTo>
                <a:lnTo>
                  <a:pt x="6092" y="11918"/>
                </a:lnTo>
                <a:lnTo>
                  <a:pt x="11387" y="24900"/>
                </a:lnTo>
                <a:lnTo>
                  <a:pt x="15543" y="37578"/>
                </a:lnTo>
                <a:lnTo>
                  <a:pt x="18219" y="48586"/>
                </a:lnTo>
                <a:lnTo>
                  <a:pt x="20895" y="37578"/>
                </a:lnTo>
                <a:lnTo>
                  <a:pt x="25052" y="24900"/>
                </a:lnTo>
                <a:lnTo>
                  <a:pt x="30347" y="11918"/>
                </a:lnTo>
                <a:lnTo>
                  <a:pt x="36439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8" name="object 28"/>
          <p:cNvSpPr txBox="1"/>
          <p:nvPr/>
        </p:nvSpPr>
        <p:spPr>
          <a:xfrm>
            <a:off x="6945612" y="3943060"/>
            <a:ext cx="276837" cy="20574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yes</a:t>
            </a:r>
            <a:endParaRPr sz="11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78930" y="4694219"/>
            <a:ext cx="201336" cy="20574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no</a:t>
            </a:r>
            <a:endParaRPr sz="11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07477" y="5049375"/>
            <a:ext cx="1813280" cy="367030"/>
          </a:xfrm>
          <a:prstGeom prst="rect">
            <a:avLst/>
          </a:prstGeom>
          <a:solidFill>
            <a:srgbClr val="E5E5E5"/>
          </a:solidFill>
          <a:ln w="9109">
            <a:solidFill>
              <a:srgbClr val="7F007F"/>
            </a:solidFill>
          </a:ln>
        </p:spPr>
        <p:txBody>
          <a:bodyPr vert="horz" wrap="square" lIns="0" tIns="2516" rIns="0" bIns="0" rtlCol="0">
            <a:spAutoFit/>
          </a:bodyPr>
          <a:lstStyle/>
          <a:p>
            <a:pPr marL="197485" marR="189865" indent="113665">
              <a:lnSpc>
                <a:spcPct val="100000"/>
              </a:lnSpc>
              <a:spcBef>
                <a:spcPts val="10"/>
              </a:spcBef>
            </a:pP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Load the  object</a:t>
            </a:r>
            <a:r>
              <a:rPr sz="1190" spc="-150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program</a:t>
            </a:r>
            <a:endParaRPr sz="11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13702" y="4740772"/>
            <a:ext cx="0" cy="213919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446"/>
                </a:moveTo>
                <a:lnTo>
                  <a:pt x="0" y="0"/>
                </a:lnTo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2" name="object 32"/>
          <p:cNvSpPr/>
          <p:nvPr/>
        </p:nvSpPr>
        <p:spPr>
          <a:xfrm>
            <a:off x="7977597" y="4944066"/>
            <a:ext cx="72984" cy="96893"/>
          </a:xfrm>
          <a:custGeom>
            <a:avLst/>
            <a:gdLst/>
            <a:ahLst/>
            <a:cxnLst/>
            <a:rect l="l" t="t" r="r" b="b"/>
            <a:pathLst>
              <a:path w="36829" h="48894">
                <a:moveTo>
                  <a:pt x="36439" y="0"/>
                </a:moveTo>
                <a:lnTo>
                  <a:pt x="0" y="0"/>
                </a:lnTo>
                <a:lnTo>
                  <a:pt x="6092" y="11918"/>
                </a:lnTo>
                <a:lnTo>
                  <a:pt x="11387" y="24900"/>
                </a:lnTo>
                <a:lnTo>
                  <a:pt x="15543" y="37578"/>
                </a:lnTo>
                <a:lnTo>
                  <a:pt x="18219" y="48586"/>
                </a:lnTo>
                <a:lnTo>
                  <a:pt x="20895" y="37578"/>
                </a:lnTo>
                <a:lnTo>
                  <a:pt x="25052" y="24900"/>
                </a:lnTo>
                <a:lnTo>
                  <a:pt x="30347" y="11918"/>
                </a:lnTo>
                <a:lnTo>
                  <a:pt x="36439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3" name="object 33"/>
          <p:cNvSpPr txBox="1"/>
          <p:nvPr/>
        </p:nvSpPr>
        <p:spPr>
          <a:xfrm>
            <a:off x="4848932" y="5049375"/>
            <a:ext cx="1813280" cy="367030"/>
          </a:xfrm>
          <a:prstGeom prst="rect">
            <a:avLst/>
          </a:prstGeom>
          <a:solidFill>
            <a:srgbClr val="E5E5E5"/>
          </a:solidFill>
          <a:ln w="9109">
            <a:solidFill>
              <a:srgbClr val="7F007F"/>
            </a:solidFill>
          </a:ln>
        </p:spPr>
        <p:txBody>
          <a:bodyPr vert="horz" wrap="square" lIns="0" tIns="2516" rIns="0" bIns="0" rtlCol="0">
            <a:spAutoFit/>
          </a:bodyPr>
          <a:lstStyle/>
          <a:p>
            <a:pPr marL="197485" marR="189865" indent="56515">
              <a:lnSpc>
                <a:spcPct val="100000"/>
              </a:lnSpc>
              <a:spcBef>
                <a:spcPts val="10"/>
              </a:spcBef>
            </a:pP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Execute the  object</a:t>
            </a:r>
            <a:r>
              <a:rPr sz="1190" spc="-150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190" spc="-5" dirty="0">
                <a:solidFill>
                  <a:srgbClr val="7F007F"/>
                </a:solidFill>
                <a:latin typeface="楷体" panose="02010609060101010101" charset="-122"/>
                <a:cs typeface="楷体" panose="02010609060101010101" charset="-122"/>
              </a:rPr>
              <a:t>program</a:t>
            </a:r>
            <a:endParaRPr sz="11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57062" y="5250895"/>
            <a:ext cx="342271" cy="0"/>
          </a:xfrm>
          <a:custGeom>
            <a:avLst/>
            <a:gdLst/>
            <a:ahLst/>
            <a:cxnLst/>
            <a:rect l="l" t="t" r="r" b="b"/>
            <a:pathLst>
              <a:path w="172720">
                <a:moveTo>
                  <a:pt x="0" y="0"/>
                </a:moveTo>
                <a:lnTo>
                  <a:pt x="172274" y="0"/>
                </a:lnTo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5" name="object 35"/>
          <p:cNvSpPr/>
          <p:nvPr/>
        </p:nvSpPr>
        <p:spPr>
          <a:xfrm>
            <a:off x="6670408" y="5214789"/>
            <a:ext cx="96893" cy="72984"/>
          </a:xfrm>
          <a:custGeom>
            <a:avLst/>
            <a:gdLst/>
            <a:ahLst/>
            <a:cxnLst/>
            <a:rect l="l" t="t" r="r" b="b"/>
            <a:pathLst>
              <a:path w="48895" h="36830">
                <a:moveTo>
                  <a:pt x="48586" y="36439"/>
                </a:moveTo>
                <a:lnTo>
                  <a:pt x="48586" y="0"/>
                </a:lnTo>
                <a:lnTo>
                  <a:pt x="36667" y="6092"/>
                </a:lnTo>
                <a:lnTo>
                  <a:pt x="23685" y="11387"/>
                </a:lnTo>
                <a:lnTo>
                  <a:pt x="11007" y="15543"/>
                </a:lnTo>
                <a:lnTo>
                  <a:pt x="0" y="18219"/>
                </a:lnTo>
                <a:lnTo>
                  <a:pt x="11007" y="20895"/>
                </a:lnTo>
                <a:lnTo>
                  <a:pt x="23685" y="25052"/>
                </a:lnTo>
                <a:lnTo>
                  <a:pt x="36667" y="30347"/>
                </a:lnTo>
                <a:lnTo>
                  <a:pt x="48586" y="36439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6" name="object 36"/>
          <p:cNvSpPr/>
          <p:nvPr/>
        </p:nvSpPr>
        <p:spPr>
          <a:xfrm>
            <a:off x="4376506" y="3249672"/>
            <a:ext cx="464331" cy="2002033"/>
          </a:xfrm>
          <a:custGeom>
            <a:avLst/>
            <a:gdLst/>
            <a:ahLst/>
            <a:cxnLst/>
            <a:rect l="l" t="t" r="r" b="b"/>
            <a:pathLst>
              <a:path w="234314" h="1010285">
                <a:moveTo>
                  <a:pt x="233844" y="1009875"/>
                </a:moveTo>
                <a:lnTo>
                  <a:pt x="0" y="1009875"/>
                </a:lnTo>
                <a:lnTo>
                  <a:pt x="0" y="0"/>
                </a:lnTo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7" name="object 37"/>
          <p:cNvSpPr/>
          <p:nvPr/>
        </p:nvSpPr>
        <p:spPr>
          <a:xfrm>
            <a:off x="4340402" y="3163021"/>
            <a:ext cx="72984" cy="96893"/>
          </a:xfrm>
          <a:custGeom>
            <a:avLst/>
            <a:gdLst/>
            <a:ahLst/>
            <a:cxnLst/>
            <a:rect l="l" t="t" r="r" b="b"/>
            <a:pathLst>
              <a:path w="36830" h="48894">
                <a:moveTo>
                  <a:pt x="0" y="48586"/>
                </a:moveTo>
                <a:lnTo>
                  <a:pt x="36439" y="48586"/>
                </a:lnTo>
                <a:lnTo>
                  <a:pt x="30347" y="36667"/>
                </a:lnTo>
                <a:lnTo>
                  <a:pt x="25052" y="23685"/>
                </a:lnTo>
                <a:lnTo>
                  <a:pt x="20895" y="11007"/>
                </a:lnTo>
                <a:lnTo>
                  <a:pt x="18219" y="0"/>
                </a:lnTo>
                <a:lnTo>
                  <a:pt x="15543" y="11007"/>
                </a:lnTo>
                <a:lnTo>
                  <a:pt x="11387" y="23685"/>
                </a:lnTo>
                <a:lnTo>
                  <a:pt x="6092" y="36667"/>
                </a:lnTo>
                <a:lnTo>
                  <a:pt x="0" y="48586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8" name="object 38"/>
          <p:cNvSpPr/>
          <p:nvPr/>
        </p:nvSpPr>
        <p:spPr>
          <a:xfrm>
            <a:off x="4376506" y="3249672"/>
            <a:ext cx="2879102" cy="947537"/>
          </a:xfrm>
          <a:custGeom>
            <a:avLst/>
            <a:gdLst/>
            <a:ahLst/>
            <a:cxnLst/>
            <a:rect l="l" t="t" r="r" b="b"/>
            <a:pathLst>
              <a:path w="1452879" h="478155">
                <a:moveTo>
                  <a:pt x="1452872" y="477867"/>
                </a:moveTo>
                <a:lnTo>
                  <a:pt x="0" y="477867"/>
                </a:lnTo>
                <a:lnTo>
                  <a:pt x="0" y="0"/>
                </a:lnTo>
              </a:path>
            </a:pathLst>
          </a:custGeom>
          <a:ln w="9109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9" name="object 39"/>
          <p:cNvSpPr/>
          <p:nvPr/>
        </p:nvSpPr>
        <p:spPr>
          <a:xfrm>
            <a:off x="4340402" y="3163021"/>
            <a:ext cx="72984" cy="96893"/>
          </a:xfrm>
          <a:custGeom>
            <a:avLst/>
            <a:gdLst/>
            <a:ahLst/>
            <a:cxnLst/>
            <a:rect l="l" t="t" r="r" b="b"/>
            <a:pathLst>
              <a:path w="36830" h="48894">
                <a:moveTo>
                  <a:pt x="0" y="48586"/>
                </a:moveTo>
                <a:lnTo>
                  <a:pt x="36439" y="48586"/>
                </a:lnTo>
                <a:lnTo>
                  <a:pt x="30347" y="36667"/>
                </a:lnTo>
                <a:lnTo>
                  <a:pt x="25052" y="23685"/>
                </a:lnTo>
                <a:lnTo>
                  <a:pt x="20895" y="11007"/>
                </a:lnTo>
                <a:lnTo>
                  <a:pt x="18219" y="0"/>
                </a:lnTo>
                <a:lnTo>
                  <a:pt x="15543" y="11007"/>
                </a:lnTo>
                <a:lnTo>
                  <a:pt x="11387" y="23685"/>
                </a:lnTo>
                <a:lnTo>
                  <a:pt x="6092" y="36667"/>
                </a:lnTo>
                <a:lnTo>
                  <a:pt x="0" y="48586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0" name="object 40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2939502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30" dirty="0"/>
              <a:t>单道程序运行情况</a:t>
            </a:r>
            <a:endParaRPr sz="2775"/>
          </a:p>
        </p:txBody>
      </p:sp>
      <p:sp>
        <p:nvSpPr>
          <p:cNvPr id="9" name="object 9"/>
          <p:cNvSpPr txBox="1"/>
          <p:nvPr/>
        </p:nvSpPr>
        <p:spPr>
          <a:xfrm>
            <a:off x="692410" y="1184215"/>
            <a:ext cx="6939793" cy="89408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用户进程的行为序列：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85">
              <a:latin typeface="Times New Roman" panose="02020603050405020304"/>
              <a:cs typeface="Times New Roman" panose="02020603050405020304"/>
            </a:endParaRPr>
          </a:p>
          <a:p>
            <a:pPr marL="424180">
              <a:lnSpc>
                <a:spcPct val="100000"/>
              </a:lnSpc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执行</a:t>
            </a:r>
            <a:r>
              <a:rPr sz="1980" spc="-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i="1" spc="-5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1980" i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80" spc="5" dirty="0">
                <a:latin typeface="楷体" panose="02010609060101010101" charset="-122"/>
                <a:cs typeface="楷体" panose="02010609060101010101" charset="-122"/>
              </a:rPr>
              <a:t>I</a:t>
            </a:r>
            <a:r>
              <a:rPr sz="1980" i="1" spc="5" dirty="0">
                <a:latin typeface="Georgia" panose="02040502050405020303"/>
                <a:cs typeface="Georgia" panose="02040502050405020303"/>
              </a:rPr>
              <a:t>/</a:t>
            </a:r>
            <a:r>
              <a:rPr sz="1980" spc="5" dirty="0">
                <a:latin typeface="楷体" panose="02010609060101010101" charset="-122"/>
                <a:cs typeface="楷体" panose="02010609060101010101" charset="-122"/>
              </a:rPr>
              <a:t>O</a:t>
            </a:r>
            <a:r>
              <a:rPr sz="1980" spc="-2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i="1" spc="-5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1980" i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执行</a:t>
            </a:r>
            <a:r>
              <a:rPr sz="1980" spc="-2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i="1" spc="-5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1980" i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80" spc="5" dirty="0">
                <a:latin typeface="楷体" panose="02010609060101010101" charset="-122"/>
                <a:cs typeface="楷体" panose="02010609060101010101" charset="-122"/>
              </a:rPr>
              <a:t>I</a:t>
            </a:r>
            <a:r>
              <a:rPr sz="1980" i="1" spc="5" dirty="0">
                <a:latin typeface="Georgia" panose="02040502050405020303"/>
                <a:cs typeface="Georgia" panose="02040502050405020303"/>
              </a:rPr>
              <a:t>/</a:t>
            </a:r>
            <a:r>
              <a:rPr sz="1980" spc="5" dirty="0">
                <a:latin typeface="楷体" panose="02010609060101010101" charset="-122"/>
                <a:cs typeface="楷体" panose="02010609060101010101" charset="-122"/>
              </a:rPr>
              <a:t>O</a:t>
            </a:r>
            <a:r>
              <a:rPr sz="1980" spc="-2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i="1" spc="-5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1980" i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80" i="1" spc="-5" dirty="0">
                <a:latin typeface="Arial" panose="020B0604020202020204"/>
                <a:cs typeface="Arial" panose="020B0604020202020204"/>
              </a:rPr>
              <a:t>... </a:t>
            </a:r>
            <a:r>
              <a:rPr sz="1980" i="1" spc="-5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1980" i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执行</a:t>
            </a:r>
            <a:r>
              <a:rPr sz="1980" spc="-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i="1" spc="-5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1980" i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80" spc="5" dirty="0">
                <a:latin typeface="楷体" panose="02010609060101010101" charset="-122"/>
                <a:cs typeface="楷体" panose="02010609060101010101" charset="-122"/>
              </a:rPr>
              <a:t>I</a:t>
            </a:r>
            <a:r>
              <a:rPr sz="1980" i="1" spc="5" dirty="0">
                <a:latin typeface="Georgia" panose="02040502050405020303"/>
                <a:cs typeface="Georgia" panose="02040502050405020303"/>
              </a:rPr>
              <a:t>/</a:t>
            </a:r>
            <a:r>
              <a:rPr sz="1980" spc="5" dirty="0">
                <a:latin typeface="楷体" panose="02010609060101010101" charset="-122"/>
                <a:cs typeface="楷体" panose="02010609060101010101" charset="-122"/>
              </a:rPr>
              <a:t>O</a:t>
            </a:r>
            <a:r>
              <a:rPr sz="1980" spc="-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i="1" spc="-5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1980" i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执行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2404" y="5416806"/>
            <a:ext cx="1153906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表示获得CPU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7573" y="5357190"/>
            <a:ext cx="571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0" y="0"/>
                </a:moveTo>
                <a:lnTo>
                  <a:pt x="287996" y="0"/>
                </a:lnTo>
              </a:path>
            </a:pathLst>
          </a:custGeom>
          <a:ln w="202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2" name="object 12"/>
          <p:cNvSpPr txBox="1"/>
          <p:nvPr/>
        </p:nvSpPr>
        <p:spPr>
          <a:xfrm>
            <a:off x="3545976" y="5416806"/>
            <a:ext cx="1355241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表示I/O进行中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71143" y="5357190"/>
            <a:ext cx="571290" cy="0"/>
          </a:xfrm>
          <a:custGeom>
            <a:avLst/>
            <a:gdLst/>
            <a:ahLst/>
            <a:cxnLst/>
            <a:rect l="l" t="t" r="r" b="b"/>
            <a:pathLst>
              <a:path w="288289">
                <a:moveTo>
                  <a:pt x="0" y="0"/>
                </a:moveTo>
                <a:lnTo>
                  <a:pt x="287997" y="0"/>
                </a:lnTo>
              </a:path>
            </a:pathLst>
          </a:custGeom>
          <a:ln w="20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4" name="object 14"/>
          <p:cNvSpPr/>
          <p:nvPr/>
        </p:nvSpPr>
        <p:spPr>
          <a:xfrm>
            <a:off x="8335176" y="5040744"/>
            <a:ext cx="88084" cy="62917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17564" y="15690"/>
                </a:lnTo>
                <a:lnTo>
                  <a:pt x="0" y="31377"/>
                </a:lnTo>
                <a:lnTo>
                  <a:pt x="43929" y="156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5" name="object 15"/>
          <p:cNvSpPr/>
          <p:nvPr/>
        </p:nvSpPr>
        <p:spPr>
          <a:xfrm>
            <a:off x="1573645" y="5071839"/>
            <a:ext cx="6796341" cy="0"/>
          </a:xfrm>
          <a:custGeom>
            <a:avLst/>
            <a:gdLst/>
            <a:ahLst/>
            <a:cxnLst/>
            <a:rect l="l" t="t" r="r" b="b"/>
            <a:pathLst>
              <a:path w="3429635">
                <a:moveTo>
                  <a:pt x="0" y="0"/>
                </a:moveTo>
                <a:lnTo>
                  <a:pt x="3429633" y="0"/>
                </a:lnTo>
              </a:path>
            </a:pathLst>
          </a:custGeom>
          <a:ln w="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6" name="object 16"/>
          <p:cNvSpPr txBox="1"/>
          <p:nvPr/>
        </p:nvSpPr>
        <p:spPr>
          <a:xfrm>
            <a:off x="549737" y="4615155"/>
            <a:ext cx="1062046" cy="37401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80" spc="-5" dirty="0">
                <a:latin typeface="楷体" panose="02010609060101010101" charset="-122"/>
                <a:cs typeface="楷体" panose="02010609060101010101" charset="-122"/>
              </a:rPr>
              <a:t>I/O操作</a:t>
            </a:r>
            <a:endParaRPr sz="228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8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9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10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9737" y="4044447"/>
            <a:ext cx="1206756" cy="37401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80" spc="-5" dirty="0">
                <a:latin typeface="楷体" panose="02010609060101010101" charset="-122"/>
                <a:cs typeface="楷体" panose="02010609060101010101" charset="-122"/>
              </a:rPr>
              <a:t>监督程序</a:t>
            </a:r>
            <a:endParaRPr sz="228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9737" y="3473722"/>
            <a:ext cx="1206756" cy="37401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80" spc="-5" dirty="0">
                <a:latin typeface="楷体" panose="02010609060101010101" charset="-122"/>
                <a:cs typeface="楷体" panose="02010609060101010101" charset="-122"/>
              </a:rPr>
              <a:t>用户程序</a:t>
            </a:r>
            <a:endParaRPr sz="2280">
              <a:latin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838946" y="3696337"/>
          <a:ext cx="6297930" cy="122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8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9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98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99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8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556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83895" algn="l"/>
                        </a:tabLst>
                      </a:pPr>
                      <a:r>
                        <a:rPr sz="1585" spc="-5" dirty="0">
                          <a:latin typeface="楷体" panose="02010609060101010101" charset="-122"/>
                          <a:cs typeface="楷体" panose="02010609060101010101" charset="-122"/>
                        </a:rPr>
                        <a:t>启动I/O	I/O完成</a:t>
                      </a:r>
                      <a:endParaRPr sz="1585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7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8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556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83895" algn="l"/>
                        </a:tabLst>
                      </a:pPr>
                      <a:r>
                        <a:rPr sz="1585" spc="-5" dirty="0">
                          <a:latin typeface="楷体" panose="02010609060101010101" charset="-122"/>
                          <a:cs typeface="楷体" panose="02010609060101010101" charset="-122"/>
                        </a:rPr>
                        <a:t>启动I/O	I/O完成</a:t>
                      </a:r>
                      <a:endParaRPr sz="1585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7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585" spc="-5" dirty="0">
                          <a:latin typeface="楷体" panose="02010609060101010101" charset="-122"/>
                          <a:cs typeface="楷体" panose="02010609060101010101" charset="-122"/>
                        </a:rPr>
                        <a:t>结束中断</a:t>
                      </a:r>
                      <a:endParaRPr sz="1585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8305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2119191" y="3419314"/>
            <a:ext cx="1153906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I/O中断请求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5450" y="3419314"/>
            <a:ext cx="1153906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I/O中断请求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98316" y="4346727"/>
            <a:ext cx="853160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结束中断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18583" y="5060119"/>
            <a:ext cx="679508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t1</a:t>
            </a:r>
            <a:r>
              <a:rPr sz="1585" spc="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t2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30724" y="5060119"/>
            <a:ext cx="679508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t3</a:t>
            </a:r>
            <a:r>
              <a:rPr sz="1585" spc="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t4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14822" y="5060119"/>
            <a:ext cx="679508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t5</a:t>
            </a:r>
            <a:r>
              <a:rPr sz="1585" spc="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t6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26963" y="5060119"/>
            <a:ext cx="251670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t7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97619" y="5060119"/>
            <a:ext cx="251670" cy="2673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85" spc="-5" dirty="0">
                <a:latin typeface="楷体" panose="02010609060101010101" charset="-122"/>
                <a:cs typeface="楷体" panose="02010609060101010101" charset="-122"/>
              </a:rPr>
              <a:t>t8</a:t>
            </a:r>
            <a:endParaRPr sz="158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547" y="184265"/>
            <a:ext cx="6608847" cy="525780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sz="3200" spc="10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课程重要性及目标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441472" y="6605565"/>
            <a:ext cx="577582" cy="201930"/>
          </a:xfrm>
          <a:prstGeom prst="rect">
            <a:avLst/>
          </a:prstGeom>
        </p:spPr>
        <p:txBody>
          <a:bodyPr vert="horz" wrap="square" lIns="0" tIns="2013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190" spc="1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12 </a:t>
            </a:r>
            <a:r>
              <a:rPr sz="1190" spc="140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/</a:t>
            </a:r>
            <a:r>
              <a:rPr sz="1190" spc="1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 26</a:t>
            </a:r>
            <a:endParaRPr sz="119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5310" y="1656715"/>
            <a:ext cx="7525385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pc="85" dirty="0">
                <a:latin typeface="PMingLiU" panose="02020500000000000000" charset="-120"/>
                <a:cs typeface="PMingLiU" panose="02020500000000000000" charset="-120"/>
                <a:sym typeface="+mn-ea"/>
              </a:rPr>
              <a:t>This</a:t>
            </a:r>
            <a:r>
              <a:rPr spc="250" dirty="0">
                <a:latin typeface="PMingLiU" panose="02020500000000000000" charset="-120"/>
                <a:cs typeface="PMingLiU" panose="02020500000000000000" charset="-120"/>
                <a:sym typeface="+mn-ea"/>
              </a:rPr>
              <a:t> </a:t>
            </a:r>
            <a:r>
              <a:rPr spc="114" dirty="0">
                <a:latin typeface="PMingLiU" panose="02020500000000000000" charset="-120"/>
                <a:cs typeface="PMingLiU" panose="02020500000000000000" charset="-120"/>
                <a:sym typeface="+mn-ea"/>
              </a:rPr>
              <a:t>course:</a:t>
            </a:r>
            <a:endParaRPr>
              <a:latin typeface="PMingLiU" panose="02020500000000000000" charset="-120"/>
              <a:cs typeface="PMingLiU" panose="02020500000000000000" charset="-120"/>
            </a:endParaRPr>
          </a:p>
          <a:p>
            <a:pPr marL="289560" marR="962025">
              <a:lnSpc>
                <a:spcPct val="100000"/>
              </a:lnSpc>
              <a:spcBef>
                <a:spcPts val="475"/>
              </a:spcBef>
            </a:pPr>
            <a:r>
              <a:rPr spc="-5" dirty="0">
                <a:latin typeface="PMingLiU" panose="02020500000000000000" charset="-120"/>
                <a:cs typeface="PMingLiU" panose="02020500000000000000" charset="-120"/>
                <a:sym typeface="+mn-ea"/>
              </a:rPr>
              <a:t>是计算机专业学</a:t>
            </a:r>
            <a:r>
              <a:rPr spc="-10" dirty="0">
                <a:latin typeface="PMingLiU" panose="02020500000000000000" charset="-120"/>
                <a:cs typeface="PMingLiU" panose="02020500000000000000" charset="-120"/>
                <a:sym typeface="+mn-ea"/>
              </a:rPr>
              <a:t>生</a:t>
            </a:r>
            <a:r>
              <a:rPr spc="-5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必</a:t>
            </a:r>
            <a:r>
              <a:rPr spc="-10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修</a:t>
            </a:r>
            <a:r>
              <a:rPr spc="-10" dirty="0">
                <a:latin typeface="PMingLiU" panose="02020500000000000000" charset="-120"/>
                <a:cs typeface="PMingLiU" panose="02020500000000000000" charset="-120"/>
                <a:sym typeface="+mn-ea"/>
              </a:rPr>
              <a:t>的</a:t>
            </a:r>
            <a:r>
              <a:rPr spc="-5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核心专业基础</a:t>
            </a:r>
            <a:r>
              <a:rPr spc="-10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课</a:t>
            </a:r>
            <a:r>
              <a:rPr spc="-5" dirty="0">
                <a:latin typeface="PMingLiU" panose="02020500000000000000" charset="-120"/>
                <a:cs typeface="PMingLiU" panose="02020500000000000000" charset="-120"/>
                <a:sym typeface="+mn-ea"/>
              </a:rPr>
              <a:t>之一。 是一</a:t>
            </a:r>
            <a:r>
              <a:rPr spc="-10" dirty="0">
                <a:latin typeface="PMingLiU" panose="02020500000000000000" charset="-120"/>
                <a:cs typeface="PMingLiU" panose="02020500000000000000" charset="-120"/>
                <a:sym typeface="+mn-ea"/>
              </a:rPr>
              <a:t>门</a:t>
            </a:r>
            <a:r>
              <a:rPr spc="-5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涉及较多硬件知</a:t>
            </a:r>
            <a:r>
              <a:rPr spc="-10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识</a:t>
            </a:r>
            <a:r>
              <a:rPr spc="-5" dirty="0">
                <a:latin typeface="PMingLiU" panose="02020500000000000000" charset="-120"/>
                <a:cs typeface="PMingLiU" panose="02020500000000000000" charset="-120"/>
                <a:sym typeface="+mn-ea"/>
              </a:rPr>
              <a:t>的计算机</a:t>
            </a:r>
            <a:r>
              <a:rPr spc="-5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系统软件课</a:t>
            </a:r>
            <a:r>
              <a:rPr spc="-10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程</a:t>
            </a:r>
            <a:r>
              <a:rPr spc="-5" dirty="0">
                <a:latin typeface="PMingLiU" panose="02020500000000000000" charset="-120"/>
                <a:cs typeface="PMingLiU" panose="02020500000000000000" charset="-120"/>
                <a:sym typeface="+mn-ea"/>
              </a:rPr>
              <a:t>。</a:t>
            </a:r>
            <a:endParaRPr>
              <a:latin typeface="PMingLiU" panose="02020500000000000000" charset="-120"/>
              <a:cs typeface="PMingLiU" panose="02020500000000000000" charset="-120"/>
            </a:endParaRPr>
          </a:p>
          <a:p>
            <a:pPr marL="289560">
              <a:lnSpc>
                <a:spcPts val="1190"/>
              </a:lnSpc>
            </a:pPr>
            <a:endParaRPr spc="-5" dirty="0">
              <a:latin typeface="PMingLiU" panose="02020500000000000000" charset="-120"/>
              <a:cs typeface="PMingLiU" panose="02020500000000000000" charset="-120"/>
              <a:sym typeface="+mn-ea"/>
            </a:endParaRPr>
          </a:p>
          <a:p>
            <a:pPr marL="289560">
              <a:lnSpc>
                <a:spcPts val="1190"/>
              </a:lnSpc>
            </a:pPr>
            <a:r>
              <a:rPr spc="-5" dirty="0">
                <a:latin typeface="PMingLiU" panose="02020500000000000000" charset="-120"/>
                <a:cs typeface="PMingLiU" panose="02020500000000000000" charset="-120"/>
                <a:sym typeface="+mn-ea"/>
              </a:rPr>
              <a:t>在计算机软硬件课程设置上，它起</a:t>
            </a:r>
            <a:r>
              <a:rPr spc="-10" dirty="0">
                <a:latin typeface="PMingLiU" panose="02020500000000000000" charset="-120"/>
                <a:cs typeface="PMingLiU" panose="02020500000000000000" charset="-120"/>
                <a:sym typeface="+mn-ea"/>
              </a:rPr>
              <a:t>着</a:t>
            </a:r>
            <a:r>
              <a:rPr spc="-5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承上启</a:t>
            </a:r>
            <a:r>
              <a:rPr spc="-10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下</a:t>
            </a:r>
            <a:r>
              <a:rPr spc="-5" dirty="0">
                <a:latin typeface="PMingLiU" panose="02020500000000000000" charset="-120"/>
                <a:cs typeface="PMingLiU" panose="02020500000000000000" charset="-120"/>
                <a:sym typeface="+mn-ea"/>
              </a:rPr>
              <a:t>的作用。</a:t>
            </a:r>
            <a:endParaRPr>
              <a:latin typeface="PMingLiU" panose="02020500000000000000" charset="-120"/>
              <a:cs typeface="PMingLiU" panose="02020500000000000000" charset="-120"/>
            </a:endParaRPr>
          </a:p>
          <a:p>
            <a:pPr marL="12700" marR="5080" algn="just">
              <a:lnSpc>
                <a:spcPct val="103000"/>
              </a:lnSpc>
              <a:spcBef>
                <a:spcPts val="815"/>
              </a:spcBef>
            </a:pPr>
            <a:r>
              <a:rPr spc="-10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操作系</a:t>
            </a:r>
            <a:r>
              <a:rPr spc="-15" dirty="0">
                <a:solidFill>
                  <a:srgbClr val="FF0000"/>
                </a:solidFill>
                <a:latin typeface="PMingLiU" panose="02020500000000000000" charset="-120"/>
                <a:cs typeface="PMingLiU" panose="02020500000000000000" charset="-120"/>
                <a:sym typeface="+mn-ea"/>
              </a:rPr>
              <a:t>统</a:t>
            </a:r>
            <a:r>
              <a:rPr spc="-10" dirty="0">
                <a:latin typeface="PMingLiU" panose="02020500000000000000" charset="-120"/>
                <a:cs typeface="PMingLiU" panose="02020500000000000000" charset="-120"/>
                <a:sym typeface="+mn-ea"/>
              </a:rPr>
              <a:t>对计算机系统资源实施管理，是所有其他软件与计算机硬件的唯一接口，所有用户在使用计算机时都要得到操作系统提供的 服务。</a:t>
            </a:r>
            <a:endParaRPr>
              <a:latin typeface="PMingLiU" panose="02020500000000000000" charset="-120"/>
              <a:cs typeface="PMingLiU" panose="02020500000000000000" charset="-120"/>
            </a:endParaRPr>
          </a:p>
          <a:p>
            <a:pPr marL="12700" marR="5080">
              <a:lnSpc>
                <a:spcPct val="103000"/>
              </a:lnSpc>
              <a:spcBef>
                <a:spcPts val="295"/>
              </a:spcBef>
            </a:pPr>
            <a:endParaRPr spc="-10" dirty="0">
              <a:latin typeface="PMingLiU" panose="02020500000000000000" charset="-120"/>
              <a:cs typeface="PMingLiU" panose="02020500000000000000" charset="-120"/>
              <a:sym typeface="+mn-ea"/>
            </a:endParaRPr>
          </a:p>
          <a:p>
            <a:pPr marL="12700" marR="5080">
              <a:lnSpc>
                <a:spcPct val="103000"/>
              </a:lnSpc>
              <a:spcBef>
                <a:spcPts val="295"/>
              </a:spcBef>
            </a:pPr>
            <a:r>
              <a:rPr spc="-10" dirty="0">
                <a:latin typeface="PMingLiU" panose="02020500000000000000" charset="-120"/>
                <a:cs typeface="PMingLiU" panose="02020500000000000000" charset="-120"/>
                <a:sym typeface="+mn-ea"/>
              </a:rPr>
              <a:t>通过本课程的学习，能够理解操作系统的基本概念和主要功能。培 养分析问题、解决问题的能力以及独立承担专门技术工作的能力。</a:t>
            </a:r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31927" y="6700754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6552718" y="6680394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6572852" y="6660261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6406748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7134527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6958356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/>
          <p:nvPr/>
        </p:nvSpPr>
        <p:spPr>
          <a:xfrm>
            <a:off x="7109360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9" name="object 9"/>
          <p:cNvSpPr/>
          <p:nvPr/>
        </p:nvSpPr>
        <p:spPr>
          <a:xfrm>
            <a:off x="7134527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0" name="object 10"/>
          <p:cNvSpPr/>
          <p:nvPr/>
        </p:nvSpPr>
        <p:spPr>
          <a:xfrm>
            <a:off x="7109360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1" name="object 11"/>
          <p:cNvSpPr/>
          <p:nvPr/>
        </p:nvSpPr>
        <p:spPr>
          <a:xfrm>
            <a:off x="7134527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2" name="object 12"/>
          <p:cNvSpPr/>
          <p:nvPr/>
        </p:nvSpPr>
        <p:spPr>
          <a:xfrm>
            <a:off x="7660970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3" name="object 13"/>
          <p:cNvSpPr/>
          <p:nvPr/>
        </p:nvSpPr>
        <p:spPr>
          <a:xfrm>
            <a:off x="7686137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4" name="object 14"/>
          <p:cNvSpPr/>
          <p:nvPr/>
        </p:nvSpPr>
        <p:spPr>
          <a:xfrm>
            <a:off x="7686137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5" name="object 15"/>
          <p:cNvSpPr/>
          <p:nvPr/>
        </p:nvSpPr>
        <p:spPr>
          <a:xfrm>
            <a:off x="7509967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6" name="object 16"/>
          <p:cNvSpPr/>
          <p:nvPr/>
        </p:nvSpPr>
        <p:spPr>
          <a:xfrm>
            <a:off x="7660970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7" name="object 17"/>
          <p:cNvSpPr/>
          <p:nvPr/>
        </p:nvSpPr>
        <p:spPr>
          <a:xfrm>
            <a:off x="7686137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8" name="object 18"/>
          <p:cNvSpPr/>
          <p:nvPr/>
        </p:nvSpPr>
        <p:spPr>
          <a:xfrm>
            <a:off x="8212581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9" name="object 19"/>
          <p:cNvSpPr/>
          <p:nvPr/>
        </p:nvSpPr>
        <p:spPr>
          <a:xfrm>
            <a:off x="8237748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0" name="object 20"/>
          <p:cNvSpPr/>
          <p:nvPr/>
        </p:nvSpPr>
        <p:spPr>
          <a:xfrm>
            <a:off x="8237748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1" name="object 21"/>
          <p:cNvSpPr/>
          <p:nvPr/>
        </p:nvSpPr>
        <p:spPr>
          <a:xfrm>
            <a:off x="8212581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2" name="object 22"/>
          <p:cNvSpPr/>
          <p:nvPr/>
        </p:nvSpPr>
        <p:spPr>
          <a:xfrm>
            <a:off x="8237748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3" name="object 23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4" name="object 24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5" name="object 25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6" name="object 26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7" name="object 27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8" name="object 28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9" name="object 29"/>
          <p:cNvSpPr txBox="1"/>
          <p:nvPr/>
        </p:nvSpPr>
        <p:spPr>
          <a:xfrm>
            <a:off x="193046" y="137860"/>
            <a:ext cx="1314974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20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脱机I/O</a:t>
            </a:r>
            <a:endParaRPr sz="277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076" y="2487064"/>
            <a:ext cx="7422999" cy="1125855"/>
          </a:xfrm>
          <a:prstGeom prst="rect">
            <a:avLst/>
          </a:prstGeom>
        </p:spPr>
        <p:txBody>
          <a:bodyPr vert="horz" wrap="square" lIns="0" tIns="9940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95"/>
              </a:spcBef>
            </a:pP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脱机I/O</a:t>
            </a:r>
            <a:r>
              <a:rPr sz="198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（时间：50年代末 ）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128905">
              <a:lnSpc>
                <a:spcPct val="100000"/>
              </a:lnSpc>
              <a:spcBef>
                <a:spcPts val="2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4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目的：解决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人机矛盾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和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CPU与I/O设备之间速度不匹配的矛盾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128905">
              <a:lnSpc>
                <a:spcPct val="100000"/>
              </a:lnSpc>
              <a:spcBef>
                <a:spcPts val="590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1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方法：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利用低速的外围机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进行，纸带（卡片</a:t>
            </a:r>
            <a:r>
              <a:rPr sz="1980" spc="-10" dirty="0">
                <a:latin typeface="楷体" panose="02010609060101010101" charset="-122"/>
                <a:cs typeface="楷体" panose="02010609060101010101" charset="-122"/>
              </a:rPr>
              <a:t>）</a:t>
            </a:r>
            <a:r>
              <a:rPr sz="1980" i="1" spc="-1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磁带（磁盘）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7092053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多道批处理系统</a:t>
            </a: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(multiprogramming</a:t>
            </a:r>
            <a:r>
              <a:rPr sz="277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612" y="1544568"/>
            <a:ext cx="4584164" cy="3914140"/>
          </a:xfrm>
          <a:prstGeom prst="rect">
            <a:avLst/>
          </a:prstGeom>
        </p:spPr>
        <p:txBody>
          <a:bodyPr vert="horz" wrap="square" lIns="0" tIns="792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4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多道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：系统中同时驻留多个作业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R="1095375" algn="ctr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284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共享内存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复用CPU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：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452755" marR="30480">
              <a:lnSpc>
                <a:spcPct val="101000"/>
              </a:lnSpc>
            </a:pP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当一个作业因某个原因暂停运行时， 切换到另一个作业上运行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R="1054735" algn="ctr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14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多道引入的优点：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18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提高</a:t>
            </a:r>
            <a:r>
              <a:rPr sz="1785" spc="-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CPU利用率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提高</a:t>
            </a:r>
            <a:r>
              <a:rPr sz="1785" spc="-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内存和I/O设备利用率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20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提高了</a:t>
            </a:r>
            <a:r>
              <a:rPr sz="1785" spc="-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系统吞吐量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特征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452755" indent="-177800">
              <a:lnSpc>
                <a:spcPct val="100000"/>
              </a:lnSpc>
              <a:spcBef>
                <a:spcPts val="195"/>
              </a:spcBef>
              <a:buClr>
                <a:srgbClr val="3333B2"/>
              </a:buClr>
              <a:buAutoNum type="arabicPeriod"/>
              <a:tabLst>
                <a:tab pos="453390" algn="l"/>
              </a:tabLst>
            </a:pPr>
            <a:r>
              <a:rPr sz="1785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多道性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、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452755" indent="-177800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AutoNum type="arabicPeriod"/>
              <a:tabLst>
                <a:tab pos="453390" algn="l"/>
              </a:tabLst>
            </a:pPr>
            <a:r>
              <a:rPr sz="1785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无序性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、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452755" indent="-177800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AutoNum type="arabicPeriod"/>
              <a:tabLst>
                <a:tab pos="453390" algn="l"/>
              </a:tabLst>
            </a:pPr>
            <a:r>
              <a:rPr sz="1785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调度性（作业调度、进程调度）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223759" y="1951069"/>
          <a:ext cx="1176020" cy="3491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2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85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90" spc="-5" dirty="0">
                          <a:latin typeface="楷体" panose="02010609060101010101" charset="-122"/>
                          <a:cs typeface="楷体" panose="02010609060101010101" charset="-122"/>
                        </a:rPr>
                        <a:t>OS</a:t>
                      </a:r>
                      <a:endParaRPr sz="1290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1258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85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90" spc="-5" dirty="0">
                          <a:latin typeface="楷体" panose="02010609060101010101" charset="-122"/>
                          <a:cs typeface="楷体" panose="02010609060101010101" charset="-122"/>
                        </a:rPr>
                        <a:t>Job1</a:t>
                      </a:r>
                      <a:endParaRPr sz="1290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880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85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90" spc="-5" dirty="0">
                          <a:latin typeface="楷体" panose="02010609060101010101" charset="-122"/>
                          <a:cs typeface="楷体" panose="02010609060101010101" charset="-122"/>
                        </a:rPr>
                        <a:t>Job2</a:t>
                      </a:r>
                      <a:endParaRPr sz="1290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880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85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90" spc="-5" dirty="0">
                          <a:latin typeface="楷体" panose="02010609060101010101" charset="-122"/>
                          <a:cs typeface="楷体" panose="02010609060101010101" charset="-122"/>
                        </a:rPr>
                        <a:t>Job3</a:t>
                      </a:r>
                      <a:endParaRPr sz="1290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880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85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90" spc="-5" dirty="0">
                          <a:latin typeface="楷体" panose="02010609060101010101" charset="-122"/>
                          <a:cs typeface="楷体" panose="02010609060101010101" charset="-122"/>
                        </a:rPr>
                        <a:t>Job4</a:t>
                      </a:r>
                      <a:endParaRPr sz="1290">
                        <a:latin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880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089191" y="1827417"/>
            <a:ext cx="132127" cy="22161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90" spc="-5" dirty="0">
                <a:latin typeface="楷体" panose="02010609060101010101" charset="-122"/>
                <a:cs typeface="楷体" panose="02010609060101010101" charset="-122"/>
              </a:rPr>
              <a:t>0</a:t>
            </a:r>
            <a:endParaRPr sz="12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41409" y="5247250"/>
            <a:ext cx="377505" cy="22161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90" spc="-5" dirty="0">
                <a:latin typeface="楷体" panose="02010609060101010101" charset="-122"/>
                <a:cs typeface="楷体" panose="02010609060101010101" charset="-122"/>
              </a:rPr>
              <a:t>512K</a:t>
            </a:r>
            <a:endParaRPr sz="12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41409" y="5502967"/>
            <a:ext cx="1925273" cy="419735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290" spc="-5" dirty="0">
                <a:latin typeface="楷体" panose="02010609060101010101" charset="-122"/>
                <a:cs typeface="楷体" panose="02010609060101010101" charset="-122"/>
              </a:rPr>
              <a:t>Memory layout for a  multiprogramming</a:t>
            </a:r>
            <a:r>
              <a:rPr sz="1290" spc="-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290" spc="-5" dirty="0">
                <a:latin typeface="楷体" panose="02010609060101010101" charset="-122"/>
                <a:cs typeface="楷体" panose="02010609060101010101" charset="-122"/>
              </a:rPr>
              <a:t>system</a:t>
            </a:r>
            <a:endParaRPr sz="129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6910851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History</a:t>
            </a:r>
            <a:r>
              <a:rPr sz="2775" spc="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the OS(1965~1980，</a:t>
            </a:r>
            <a:r>
              <a:rPr sz="2775" spc="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引入分时</a:t>
            </a: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177" y="2063060"/>
            <a:ext cx="4584164" cy="2289810"/>
          </a:xfrm>
          <a:prstGeom prst="rect">
            <a:avLst/>
          </a:prstGeom>
        </p:spPr>
        <p:txBody>
          <a:bodyPr vert="horz" wrap="square" lIns="0" tIns="792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IC</a:t>
            </a:r>
            <a:r>
              <a:rPr sz="198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circuits（集成电路）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LSI,VLSI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UNIX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2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More</a:t>
            </a:r>
            <a:r>
              <a:rPr sz="1980" spc="-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Applications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2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OS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Multiprogramming batch</a:t>
            </a:r>
            <a:r>
              <a:rPr sz="1785" spc="-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systems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292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Time-sharing</a:t>
            </a:r>
            <a:r>
              <a:rPr sz="1785" spc="-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systems（分时系统）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31927" y="6700754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6552718" y="6680394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6572852" y="6660261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6406748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7134527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6958356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/>
          <p:nvPr/>
        </p:nvSpPr>
        <p:spPr>
          <a:xfrm>
            <a:off x="7109360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9" name="object 9"/>
          <p:cNvSpPr/>
          <p:nvPr/>
        </p:nvSpPr>
        <p:spPr>
          <a:xfrm>
            <a:off x="7134527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0" name="object 10"/>
          <p:cNvSpPr/>
          <p:nvPr/>
        </p:nvSpPr>
        <p:spPr>
          <a:xfrm>
            <a:off x="7109360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1" name="object 11"/>
          <p:cNvSpPr/>
          <p:nvPr/>
        </p:nvSpPr>
        <p:spPr>
          <a:xfrm>
            <a:off x="7134527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2" name="object 12"/>
          <p:cNvSpPr/>
          <p:nvPr/>
        </p:nvSpPr>
        <p:spPr>
          <a:xfrm>
            <a:off x="7660970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3" name="object 13"/>
          <p:cNvSpPr/>
          <p:nvPr/>
        </p:nvSpPr>
        <p:spPr>
          <a:xfrm>
            <a:off x="7686137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4" name="object 14"/>
          <p:cNvSpPr/>
          <p:nvPr/>
        </p:nvSpPr>
        <p:spPr>
          <a:xfrm>
            <a:off x="7686137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5" name="object 15"/>
          <p:cNvSpPr/>
          <p:nvPr/>
        </p:nvSpPr>
        <p:spPr>
          <a:xfrm>
            <a:off x="7509967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6" name="object 16"/>
          <p:cNvSpPr/>
          <p:nvPr/>
        </p:nvSpPr>
        <p:spPr>
          <a:xfrm>
            <a:off x="7660970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7" name="object 17"/>
          <p:cNvSpPr/>
          <p:nvPr/>
        </p:nvSpPr>
        <p:spPr>
          <a:xfrm>
            <a:off x="7686137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8" name="object 18"/>
          <p:cNvSpPr/>
          <p:nvPr/>
        </p:nvSpPr>
        <p:spPr>
          <a:xfrm>
            <a:off x="8212581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9" name="object 19"/>
          <p:cNvSpPr/>
          <p:nvPr/>
        </p:nvSpPr>
        <p:spPr>
          <a:xfrm>
            <a:off x="8237748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0" name="object 20"/>
          <p:cNvSpPr/>
          <p:nvPr/>
        </p:nvSpPr>
        <p:spPr>
          <a:xfrm>
            <a:off x="8237748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1" name="object 21"/>
          <p:cNvSpPr/>
          <p:nvPr/>
        </p:nvSpPr>
        <p:spPr>
          <a:xfrm>
            <a:off x="8212581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2" name="object 22"/>
          <p:cNvSpPr/>
          <p:nvPr/>
        </p:nvSpPr>
        <p:spPr>
          <a:xfrm>
            <a:off x="8237748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3" name="object 23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4" name="object 24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5" name="object 25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6" name="object 26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7" name="object 27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8" name="object 28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9" name="object 29"/>
          <p:cNvSpPr txBox="1"/>
          <p:nvPr/>
        </p:nvSpPr>
        <p:spPr>
          <a:xfrm>
            <a:off x="642076" y="623433"/>
            <a:ext cx="3661794" cy="1889125"/>
          </a:xfrm>
          <a:prstGeom prst="rect">
            <a:avLst/>
          </a:prstGeom>
        </p:spPr>
        <p:txBody>
          <a:bodyPr vert="horz" wrap="square" lIns="0" tIns="14219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65"/>
              </a:spcBef>
            </a:pPr>
            <a:r>
              <a:rPr sz="2380" spc="-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专题2：分时系统</a:t>
            </a:r>
            <a:endParaRPr sz="2380">
              <a:latin typeface="楷体" panose="02010609060101010101" charset="-122"/>
              <a:cs typeface="楷体" panose="02010609060101010101" charset="-122"/>
            </a:endParaRPr>
          </a:p>
          <a:p>
            <a:pPr marL="128905">
              <a:lnSpc>
                <a:spcPct val="100000"/>
              </a:lnSpc>
              <a:spcBef>
                <a:spcPts val="390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3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分时系统的需求及其解决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128905">
              <a:lnSpc>
                <a:spcPct val="100000"/>
              </a:lnSpc>
              <a:spcBef>
                <a:spcPts val="2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经典案例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128905">
              <a:lnSpc>
                <a:spcPct val="100000"/>
              </a:lnSpc>
              <a:spcBef>
                <a:spcPts val="2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4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分时系统下的工作方式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128905">
              <a:lnSpc>
                <a:spcPct val="100000"/>
              </a:lnSpc>
              <a:spcBef>
                <a:spcPts val="2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195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关键技术、设计目标和实现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7577" y="2857585"/>
            <a:ext cx="3566980" cy="2814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1" name="object 31"/>
          <p:cNvSpPr/>
          <p:nvPr/>
        </p:nvSpPr>
        <p:spPr>
          <a:xfrm>
            <a:off x="4284567" y="2804405"/>
            <a:ext cx="3566980" cy="2867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2" name="object 32"/>
          <p:cNvSpPr txBox="1"/>
          <p:nvPr/>
        </p:nvSpPr>
        <p:spPr>
          <a:xfrm>
            <a:off x="692410" y="5672148"/>
            <a:ext cx="552415" cy="17526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90" spc="-5" dirty="0">
                <a:latin typeface="楷体" panose="02010609060101010101" charset="-122"/>
                <a:cs typeface="楷体" panose="02010609060101010101" charset="-122"/>
              </a:rPr>
              <a:t>MIT</a:t>
            </a:r>
            <a:r>
              <a:rPr sz="990" spc="-5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990" spc="-5" dirty="0">
                <a:latin typeface="楷体" panose="02010609060101010101" charset="-122"/>
                <a:cs typeface="楷体" panose="02010609060101010101" charset="-122"/>
              </a:rPr>
              <a:t>CTSS</a:t>
            </a:r>
            <a:endParaRPr sz="9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08481" y="5672148"/>
            <a:ext cx="426580" cy="17526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90" spc="-5" dirty="0">
                <a:latin typeface="楷体" panose="02010609060101010101" charset="-122"/>
                <a:cs typeface="楷体" panose="02010609060101010101" charset="-122"/>
              </a:rPr>
              <a:t>IBM709</a:t>
            </a:r>
            <a:endParaRPr sz="99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01476" y="137860"/>
            <a:ext cx="5105120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Time-sharing</a:t>
            </a:r>
            <a:r>
              <a:rPr sz="2775" spc="-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r>
              <a:rPr sz="2775" spc="-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775" spc="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分时系统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177" y="1660640"/>
            <a:ext cx="6276643" cy="3241675"/>
          </a:xfrm>
          <a:prstGeom prst="rect">
            <a:avLst/>
          </a:prstGeom>
        </p:spPr>
        <p:txBody>
          <a:bodyPr vert="horz" wrap="square" lIns="0" tIns="792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70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需求：User need interaction with computer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Response time &lt; 1</a:t>
            </a:r>
            <a:r>
              <a:rPr sz="1785" spc="-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sec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解决方法：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Share CPU by</a:t>
            </a:r>
            <a:r>
              <a:rPr sz="1785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time pieces（时间片）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Time-sharing (</a:t>
            </a:r>
            <a:r>
              <a:rPr sz="1785" spc="-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multitasking)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Users share Main</a:t>
            </a:r>
            <a:r>
              <a:rPr sz="1980" spc="-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frame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One main frame VS. Multi users &amp; Multi</a:t>
            </a:r>
            <a:r>
              <a:rPr sz="1785" spc="-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terminal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199390" marR="112395" indent="-161925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Time-sharing system is a logical extension of  multiprogramming.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经典操作系统：MULTICS、UNIX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2578356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经典案例：UNIX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3177" y="976843"/>
            <a:ext cx="7618043" cy="1696720"/>
          </a:xfrm>
          <a:prstGeom prst="rect">
            <a:avLst/>
          </a:prstGeom>
        </p:spPr>
        <p:txBody>
          <a:bodyPr vert="horz" wrap="square" lIns="0" tIns="9940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一群计算机迷 在贝尔实验室开发出UNIX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199390" marR="93345" indent="-161925">
              <a:lnSpc>
                <a:spcPct val="100000"/>
              </a:lnSpc>
              <a:spcBef>
                <a:spcPts val="2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4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初衷：可以在一台无人使用的DEC</a:t>
            </a:r>
            <a:r>
              <a:rPr sz="1980" spc="-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PDP-7</a:t>
            </a:r>
            <a:r>
              <a:rPr sz="1980" spc="-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小型计算机上玩星际探 险游戏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199390" marR="30480" indent="-161925">
              <a:lnSpc>
                <a:spcPct val="100000"/>
              </a:lnSpc>
              <a:spcBef>
                <a:spcPts val="290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7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Ken Thompson，Dennis</a:t>
            </a:r>
            <a:r>
              <a:rPr sz="198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Ritchie</a:t>
            </a:r>
            <a:r>
              <a:rPr sz="198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1983年图灵奖获得者</a:t>
            </a:r>
            <a:r>
              <a:rPr sz="198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1999年4月 美国国家技术金奖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86427" y="2933962"/>
            <a:ext cx="3566980" cy="2853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1" name="object 11"/>
          <p:cNvSpPr txBox="1"/>
          <p:nvPr/>
        </p:nvSpPr>
        <p:spPr>
          <a:xfrm>
            <a:off x="3447815" y="5787439"/>
            <a:ext cx="2244894" cy="17526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90" spc="-5" dirty="0">
                <a:latin typeface="楷体" panose="02010609060101010101" charset="-122"/>
                <a:cs typeface="楷体" panose="02010609060101010101" charset="-122"/>
              </a:rPr>
              <a:t>汤普逊和里奇在DEC</a:t>
            </a:r>
            <a:r>
              <a:rPr sz="990" spc="-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990" spc="-5" dirty="0">
                <a:latin typeface="楷体" panose="02010609060101010101" charset="-122"/>
                <a:cs typeface="楷体" panose="02010609060101010101" charset="-122"/>
              </a:rPr>
              <a:t>PDP-7计算机旁工作</a:t>
            </a:r>
            <a:endParaRPr sz="99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3661794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分时系统下的工作方式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177" y="2314501"/>
            <a:ext cx="6865550" cy="1791970"/>
          </a:xfrm>
          <a:prstGeom prst="rect">
            <a:avLst/>
          </a:prstGeom>
        </p:spPr>
        <p:txBody>
          <a:bodyPr vert="horz" wrap="square" lIns="0" tIns="792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3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一台主机连接了若干个终端，</a:t>
            </a:r>
            <a:r>
              <a:rPr sz="1980" spc="-3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每个终端有一个用户在使用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交互式的向系统提出命令请求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系统接受每个用户的命令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20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采用时间片轮转方式处理服务请求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通过交互方式在终端上向用户显示结果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用户根据上步结果发出下道命令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3300648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分时系统的关键技术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177" y="2045332"/>
            <a:ext cx="5373149" cy="2310130"/>
          </a:xfrm>
          <a:prstGeom prst="rect">
            <a:avLst/>
          </a:prstGeom>
        </p:spPr>
        <p:txBody>
          <a:bodyPr vert="horz" wrap="square" lIns="0" tIns="9940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Receive input</a:t>
            </a:r>
            <a:r>
              <a:rPr sz="198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in</a:t>
            </a:r>
            <a:r>
              <a:rPr sz="198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time（及时接收）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2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Process in</a:t>
            </a:r>
            <a:r>
              <a:rPr sz="198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time（及时处理）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解决思路：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200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Mutual job（交互作业）</a:t>
            </a:r>
            <a:r>
              <a:rPr sz="1785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always in</a:t>
            </a:r>
            <a:r>
              <a:rPr sz="1785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memory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Time</a:t>
            </a:r>
            <a:r>
              <a:rPr sz="1785" spc="-1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pieces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135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分时系统的</a:t>
            </a:r>
            <a:r>
              <a:rPr sz="198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特征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多路性、独立性、及时性、交互性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8355435" cy="918210"/>
          </a:xfrm>
          <a:prstGeom prst="rect">
            <a:avLst/>
          </a:prstGeom>
        </p:spPr>
        <p:txBody>
          <a:bodyPr vert="horz" wrap="square" lIns="0" tIns="5033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20"/>
              </a:spcBef>
            </a:pP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History of</a:t>
            </a:r>
            <a:r>
              <a:rPr sz="2775" spc="2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sz="2775" spc="2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OS(1980~present，PC</a:t>
            </a:r>
            <a:r>
              <a:rPr sz="2775" spc="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时代，百花齐 放</a:t>
            </a: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2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676" y="1907680"/>
            <a:ext cx="6013648" cy="3267710"/>
          </a:xfrm>
          <a:prstGeom prst="rect">
            <a:avLst/>
          </a:prstGeom>
        </p:spPr>
        <p:txBody>
          <a:bodyPr vert="horz" wrap="square" lIns="0" tIns="7927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70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Development</a:t>
            </a:r>
            <a:r>
              <a:rPr sz="198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of Computer architecture</a:t>
            </a:r>
            <a:r>
              <a:rPr sz="198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（图）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390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dirty="0">
                <a:latin typeface="楷体" panose="02010609060101010101" charset="-122"/>
                <a:cs typeface="楷体" panose="02010609060101010101" charset="-122"/>
              </a:rPr>
              <a:t>32bits</a:t>
            </a:r>
            <a:r>
              <a:rPr sz="1785" i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1785" dirty="0">
                <a:latin typeface="楷体" panose="02010609060101010101" charset="-122"/>
                <a:cs typeface="楷体" panose="02010609060101010101" charset="-122"/>
              </a:rPr>
              <a:t>64bits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390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Workstations and</a:t>
            </a:r>
            <a:r>
              <a:rPr sz="1785" spc="-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PCs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39090">
              <a:lnSpc>
                <a:spcPct val="100000"/>
              </a:lnSpc>
              <a:spcBef>
                <a:spcPts val="20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Parallel</a:t>
            </a:r>
            <a:r>
              <a:rPr sz="1785" spc="-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processors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390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Computer</a:t>
            </a:r>
            <a:r>
              <a:rPr sz="1785" spc="-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networks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390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675" spc="307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Cluster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76200">
              <a:lnSpc>
                <a:spcPct val="100000"/>
              </a:lnSpc>
              <a:spcBef>
                <a:spcPts val="31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Special purpose computer system</a:t>
            </a:r>
            <a:r>
              <a:rPr sz="1980" spc="-9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Types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390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Parallel</a:t>
            </a:r>
            <a:r>
              <a:rPr sz="1785" spc="-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systems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390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Real-time</a:t>
            </a:r>
            <a:r>
              <a:rPr sz="1785" spc="-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systems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390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Embedded</a:t>
            </a:r>
            <a:r>
              <a:rPr sz="1785" spc="-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systems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  <a:p>
            <a:pPr marL="339090">
              <a:lnSpc>
                <a:spcPct val="100000"/>
              </a:lnSpc>
              <a:spcBef>
                <a:spcPts val="1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Distributed</a:t>
            </a:r>
            <a:r>
              <a:rPr sz="1785" spc="-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systems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31927" y="6700754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6552718" y="6680394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6572852" y="6660261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6406748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7134527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6958356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/>
          <p:nvPr/>
        </p:nvSpPr>
        <p:spPr>
          <a:xfrm>
            <a:off x="7109360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9" name="object 9"/>
          <p:cNvSpPr/>
          <p:nvPr/>
        </p:nvSpPr>
        <p:spPr>
          <a:xfrm>
            <a:off x="7134527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0" name="object 10"/>
          <p:cNvSpPr/>
          <p:nvPr/>
        </p:nvSpPr>
        <p:spPr>
          <a:xfrm>
            <a:off x="7109360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1" name="object 11"/>
          <p:cNvSpPr/>
          <p:nvPr/>
        </p:nvSpPr>
        <p:spPr>
          <a:xfrm>
            <a:off x="7134527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2" name="object 12"/>
          <p:cNvSpPr/>
          <p:nvPr/>
        </p:nvSpPr>
        <p:spPr>
          <a:xfrm>
            <a:off x="7660970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3" name="object 13"/>
          <p:cNvSpPr/>
          <p:nvPr/>
        </p:nvSpPr>
        <p:spPr>
          <a:xfrm>
            <a:off x="7686137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4" name="object 14"/>
          <p:cNvSpPr/>
          <p:nvPr/>
        </p:nvSpPr>
        <p:spPr>
          <a:xfrm>
            <a:off x="7686137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5" name="object 15"/>
          <p:cNvSpPr/>
          <p:nvPr/>
        </p:nvSpPr>
        <p:spPr>
          <a:xfrm>
            <a:off x="7509967" y="6672844"/>
            <a:ext cx="402672" cy="75501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6" name="object 16"/>
          <p:cNvSpPr/>
          <p:nvPr/>
        </p:nvSpPr>
        <p:spPr>
          <a:xfrm>
            <a:off x="7660970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7" name="object 17"/>
          <p:cNvSpPr/>
          <p:nvPr/>
        </p:nvSpPr>
        <p:spPr>
          <a:xfrm>
            <a:off x="7686137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8" name="object 18"/>
          <p:cNvSpPr/>
          <p:nvPr/>
        </p:nvSpPr>
        <p:spPr>
          <a:xfrm>
            <a:off x="8212581" y="666026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9" name="object 19"/>
          <p:cNvSpPr/>
          <p:nvPr/>
        </p:nvSpPr>
        <p:spPr>
          <a:xfrm>
            <a:off x="8237748" y="6685428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0" name="object 20"/>
          <p:cNvSpPr/>
          <p:nvPr/>
        </p:nvSpPr>
        <p:spPr>
          <a:xfrm>
            <a:off x="8237748" y="6710595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1" name="object 21"/>
          <p:cNvSpPr/>
          <p:nvPr/>
        </p:nvSpPr>
        <p:spPr>
          <a:xfrm>
            <a:off x="8212581" y="6735764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2" name="object 22"/>
          <p:cNvSpPr/>
          <p:nvPr/>
        </p:nvSpPr>
        <p:spPr>
          <a:xfrm>
            <a:off x="8237748" y="6760931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3" name="object 23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4" name="object 24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5" name="object 25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6" name="object 26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7" name="object 27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8" name="object 28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29" name="object 29"/>
          <p:cNvSpPr txBox="1"/>
          <p:nvPr/>
        </p:nvSpPr>
        <p:spPr>
          <a:xfrm>
            <a:off x="193046" y="137860"/>
            <a:ext cx="6730907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1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Migration of OS Concepts and</a:t>
            </a:r>
            <a:r>
              <a:rPr sz="2775" spc="-1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2775" spc="15" dirty="0">
                <a:solidFill>
                  <a:srgbClr val="3333B2"/>
                </a:solidFill>
                <a:latin typeface="楷体" panose="02010609060101010101" charset="-122"/>
                <a:cs typeface="楷体" panose="02010609060101010101" charset="-122"/>
              </a:rPr>
              <a:t>Features</a:t>
            </a:r>
            <a:endParaRPr sz="277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7577" y="908387"/>
            <a:ext cx="7133961" cy="534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1" name="object 31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-36513" y="6496050"/>
            <a:ext cx="587376" cy="336550"/>
          </a:xfrm>
          <a:prstGeom prst="rect">
            <a:avLst/>
          </a:prstGeom>
        </p:spPr>
        <p:txBody>
          <a:bodyPr/>
          <a:lstStyle/>
          <a:p>
            <a:fld id="{73D209DA-FEF3-4889-90C5-CF0B365BC87F}" type="slidenum">
              <a:rPr lang="en-US" altLang="zh-CN"/>
              <a:t>6</a:t>
            </a:fld>
            <a:endParaRPr lang="en-US" altLang="zh-CN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联系方式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012" y="1713067"/>
            <a:ext cx="8515975" cy="2200275"/>
          </a:xfrm>
        </p:spPr>
        <p:txBody>
          <a:bodyPr/>
          <a:lstStyle/>
          <a:p>
            <a:r>
              <a:rPr lang="zh-CN" altLang="zh-CN" dirty="0"/>
              <a:t>史书瑜</a:t>
            </a:r>
            <a:endParaRPr lang="en-US" altLang="zh-CN" dirty="0"/>
          </a:p>
          <a:p>
            <a:pPr lvl="1"/>
            <a:r>
              <a:rPr lang="zh-CN" altLang="en-US" sz="2800" dirty="0"/>
              <a:t>电子邮件：</a:t>
            </a:r>
            <a:r>
              <a:rPr lang="en-US" altLang="zh-CN" sz="2800" dirty="0"/>
              <a:t>ssy</a:t>
            </a:r>
            <a:r>
              <a:rPr lang="en-US" altLang="zh-CN" sz="2800" dirty="0" err="1"/>
              <a:t>@nju.edu.cn</a:t>
            </a:r>
            <a:endParaRPr lang="en-US" altLang="zh-CN" sz="2800" dirty="0"/>
          </a:p>
          <a:p>
            <a:pPr lvl="1"/>
            <a:r>
              <a:rPr lang="zh-CN" altLang="en-US" sz="2800" dirty="0"/>
              <a:t>微信： </a:t>
            </a:r>
            <a:r>
              <a:rPr lang="en-US" altLang="zh-CN" sz="2800" dirty="0"/>
              <a:t>fondofsmurf</a:t>
            </a:r>
            <a:endParaRPr lang="zh-CN" altLang="en-US" sz="2800" dirty="0"/>
          </a:p>
          <a:p>
            <a:pPr lvl="1"/>
            <a:r>
              <a:rPr lang="zh-CN" altLang="en-US" sz="2800" dirty="0"/>
              <a:t>办公室：仙林校区邵逸夫楼</a:t>
            </a:r>
            <a:r>
              <a:rPr lang="en-US" altLang="zh-CN" sz="2800" dirty="0"/>
              <a:t>A509</a:t>
            </a:r>
          </a:p>
          <a:p>
            <a:pPr lvl="1"/>
            <a:r>
              <a:rPr lang="en-US" altLang="zh-CN" sz="2800" dirty="0">
                <a:solidFill>
                  <a:srgbClr val="FF0000"/>
                </a:solidFill>
              </a:rPr>
              <a:t>第一年的slides是匆忙赶工的，请不要公开传播</a:t>
            </a:r>
          </a:p>
        </p:txBody>
      </p:sp>
      <p:sp>
        <p:nvSpPr>
          <p:cNvPr id="2" name="Rectangle 2"/>
          <p:cNvSpPr>
            <a:spLocks noGrp="1" noChangeArrowheads="1"/>
          </p:cNvSpPr>
          <p:nvPr/>
        </p:nvSpPr>
        <p:spPr>
          <a:xfrm>
            <a:off x="755576" y="785664"/>
            <a:ext cx="7357564" cy="57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/>
                <a:ea typeface="华文新魏"/>
                <a:cs typeface="华文新魏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联系方式</a:t>
            </a:r>
          </a:p>
        </p:txBody>
      </p:sp>
      <p:graphicFrame>
        <p:nvGraphicFramePr>
          <p:cNvPr id="5" name="对象 4"/>
          <p:cNvGraphicFramePr/>
          <p:nvPr/>
        </p:nvGraphicFramePr>
        <p:xfrm>
          <a:off x="6431915" y="3930650"/>
          <a:ext cx="2026285" cy="198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3" imgW="7553325" imgH="7286625" progId="Paint.Picture">
                  <p:embed/>
                </p:oleObj>
              </mc:Choice>
              <mc:Fallback>
                <p:oleObj r:id="rId3" imgW="7553325" imgH="72866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31915" y="3930650"/>
                        <a:ext cx="2026285" cy="198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4590" y="6720664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3" name="object 3"/>
          <p:cNvSpPr/>
          <p:nvPr/>
        </p:nvSpPr>
        <p:spPr>
          <a:xfrm>
            <a:off x="8770959" y="6668160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4" name="object 4"/>
          <p:cNvSpPr/>
          <p:nvPr/>
        </p:nvSpPr>
        <p:spPr>
          <a:xfrm>
            <a:off x="8613186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5" name="object 5"/>
          <p:cNvSpPr/>
          <p:nvPr/>
        </p:nvSpPr>
        <p:spPr>
          <a:xfrm>
            <a:off x="8582985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6" name="object 6"/>
          <p:cNvSpPr/>
          <p:nvPr/>
        </p:nvSpPr>
        <p:spPr>
          <a:xfrm>
            <a:off x="8915193" y="6660261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7" name="object 7"/>
          <p:cNvSpPr/>
          <p:nvPr/>
        </p:nvSpPr>
        <p:spPr>
          <a:xfrm>
            <a:off x="8985663" y="6695497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700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046" y="137860"/>
            <a:ext cx="4745233" cy="461010"/>
          </a:xfrm>
          <a:prstGeom prst="rect">
            <a:avLst/>
          </a:prstGeom>
        </p:spPr>
        <p:txBody>
          <a:bodyPr vert="horz" wrap="square" lIns="0" tIns="33975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75" spc="1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1990~present，</a:t>
            </a:r>
            <a:r>
              <a:rPr sz="2775" spc="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移动计算时代</a:t>
            </a:r>
          </a:p>
        </p:txBody>
      </p:sp>
      <p:sp>
        <p:nvSpPr>
          <p:cNvPr id="9" name="object 9"/>
          <p:cNvSpPr/>
          <p:nvPr/>
        </p:nvSpPr>
        <p:spPr>
          <a:xfrm>
            <a:off x="6985558" y="2498652"/>
            <a:ext cx="119543" cy="176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5"/>
          </a:p>
        </p:txBody>
      </p:sp>
      <p:sp>
        <p:nvSpPr>
          <p:cNvPr id="10" name="object 10"/>
          <p:cNvSpPr txBox="1"/>
          <p:nvPr/>
        </p:nvSpPr>
        <p:spPr>
          <a:xfrm>
            <a:off x="823177" y="2398926"/>
            <a:ext cx="7241796" cy="1604010"/>
          </a:xfrm>
          <a:prstGeom prst="rect">
            <a:avLst/>
          </a:prstGeom>
        </p:spPr>
        <p:txBody>
          <a:bodyPr vert="horz" wrap="square" lIns="0" tIns="23908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Today, mobile phone penetration is close to 90 of </a:t>
            </a:r>
            <a:r>
              <a:rPr sz="1980" spc="-175" dirty="0">
                <a:latin typeface="楷体" panose="02010609060101010101" charset="-122"/>
                <a:cs typeface="楷体" panose="02010609060101010101" charset="-122"/>
              </a:rPr>
              <a:t>the 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global</a:t>
            </a:r>
            <a:r>
              <a:rPr sz="198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population.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The first real smartphone： Nokia</a:t>
            </a:r>
            <a:r>
              <a:rPr sz="1980" spc="-9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N9000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8100">
              <a:lnSpc>
                <a:spcPct val="100000"/>
              </a:lnSpc>
              <a:spcBef>
                <a:spcPts val="195"/>
              </a:spcBef>
            </a:pPr>
            <a:r>
              <a:rPr sz="2970" spc="-37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970" spc="262" baseline="6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80" spc="-5" dirty="0">
                <a:latin typeface="楷体" panose="02010609060101010101" charset="-122"/>
                <a:cs typeface="楷体" panose="02010609060101010101" charset="-122"/>
              </a:rPr>
              <a:t>OS：</a:t>
            </a:r>
            <a:endParaRPr sz="1980">
              <a:latin typeface="楷体" panose="02010609060101010101" charset="-122"/>
              <a:cs typeface="楷体" panose="02010609060101010101" charset="-122"/>
            </a:endParaRPr>
          </a:p>
          <a:p>
            <a:pPr marL="300990">
              <a:lnSpc>
                <a:spcPct val="100000"/>
              </a:lnSpc>
              <a:spcBef>
                <a:spcPts val="195"/>
              </a:spcBef>
            </a:pPr>
            <a:r>
              <a:rPr sz="2675" spc="-30" baseline="9000" dirty="0">
                <a:solidFill>
                  <a:srgbClr val="3333B2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..., Symbian, Blackberry, iOS, Android,</a:t>
            </a:r>
            <a:r>
              <a:rPr sz="1785" spc="-3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785" spc="-5" dirty="0">
                <a:latin typeface="楷体" panose="02010609060101010101" charset="-122"/>
                <a:cs typeface="楷体" panose="02010609060101010101" charset="-122"/>
              </a:rPr>
              <a:t>...</a:t>
            </a:r>
            <a:endParaRPr sz="1785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4596" y="6517750"/>
            <a:ext cx="3361049" cy="283845"/>
          </a:xfrm>
          <a:prstGeom prst="rect">
            <a:avLst/>
          </a:prstGeom>
        </p:spPr>
        <p:txBody>
          <a:bodyPr vert="horz" wrap="square" lIns="0" tIns="10066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40"/>
              </a:spcBef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9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1403985" algn="l"/>
              </a:tabLst>
            </a:pP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 </a:t>
            </a:r>
            <a:r>
              <a:rPr sz="7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 </a:t>
            </a:r>
            <a:r>
              <a:rPr sz="795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5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3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.</a:t>
            </a:r>
            <a:r>
              <a:rPr sz="795" spc="95" dirty="0">
                <a:latin typeface="楷体" panose="02010609060101010101" charset="-122"/>
                <a:cs typeface="楷体" panose="02010609060101010101" charset="-122"/>
                <a:hlinkClick r:id="rId6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.</a:t>
            </a:r>
            <a:r>
              <a:rPr sz="795" spc="100" dirty="0">
                <a:latin typeface="楷体" panose="02010609060101010101" charset="-122"/>
                <a:cs typeface="楷体" panose="02010609060101010101" charset="-122"/>
                <a:hlinkClick r:id="rId4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" action="ppaction://noaction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  </a:t>
            </a:r>
            <a:r>
              <a:rPr sz="795" spc="110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  <a:hlinkClick r:id="rId7" action="ppaction://hlinksldjump"/>
              </a:rPr>
              <a:t>.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	. .</a:t>
            </a:r>
            <a:r>
              <a:rPr sz="795" spc="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795" spc="-5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795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课程内容组织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460432" y="6525344"/>
            <a:ext cx="574205" cy="29754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24D2062-5B48-43FB-8412-C50E20A68548}" type="slidenum">
              <a:rPr lang="en-US" altLang="zh-CN" smtClean="0">
                <a:latin typeface="STXinwei" panose="02010800040101010101" pitchFamily="2" charset="-122"/>
                <a:ea typeface="STXinwei" panose="02010800040101010101" pitchFamily="2" charset="-122"/>
              </a:rPr>
              <a:t>7</a:t>
            </a:fld>
            <a:endParaRPr lang="en-US" altLang="zh-CN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6" name="组合 60"/>
          <p:cNvGrpSpPr/>
          <p:nvPr/>
        </p:nvGrpSpPr>
        <p:grpSpPr>
          <a:xfrm>
            <a:off x="470" y="1484784"/>
            <a:ext cx="9143120" cy="4787090"/>
            <a:chOff x="470" y="1652588"/>
            <a:chExt cx="9143120" cy="4787090"/>
          </a:xfrm>
        </p:grpSpPr>
        <p:grpSp>
          <p:nvGrpSpPr>
            <p:cNvPr id="37" name="Group 4"/>
            <p:cNvGrpSpPr/>
            <p:nvPr/>
          </p:nvGrpSpPr>
          <p:grpSpPr bwMode="auto">
            <a:xfrm>
              <a:off x="470" y="1652588"/>
              <a:ext cx="9143120" cy="4787090"/>
              <a:chOff x="864" y="2030"/>
              <a:chExt cx="8827" cy="3207"/>
            </a:xfrm>
          </p:grpSpPr>
          <p:grpSp>
            <p:nvGrpSpPr>
              <p:cNvPr id="41" name="Group 5"/>
              <p:cNvGrpSpPr/>
              <p:nvPr/>
            </p:nvGrpSpPr>
            <p:grpSpPr bwMode="auto">
              <a:xfrm>
                <a:off x="864" y="2532"/>
                <a:ext cx="1772" cy="1633"/>
                <a:chOff x="864" y="2532"/>
                <a:chExt cx="1772" cy="1633"/>
              </a:xfrm>
            </p:grpSpPr>
            <p:sp>
              <p:nvSpPr>
                <p:cNvPr id="76" name="Line 10"/>
                <p:cNvSpPr>
                  <a:spLocks noChangeShapeType="1"/>
                </p:cNvSpPr>
                <p:nvPr/>
              </p:nvSpPr>
              <p:spPr bwMode="auto">
                <a:xfrm>
                  <a:off x="1737" y="2532"/>
                  <a:ext cx="0" cy="31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 lIns="0" tIns="0" rIns="0" bIns="0"/>
                <a:lstStyle/>
                <a:p>
                  <a:endParaRPr lang="zh-CN" altLang="en-US">
                    <a:effectLst/>
                    <a:latin typeface="STXinwei" panose="02010800040101010101" pitchFamily="2" charset="-122"/>
                    <a:ea typeface="STXinwei" panose="02010800040101010101" pitchFamily="2" charset="-122"/>
                  </a:endParaRPr>
                </a:p>
              </p:txBody>
            </p:sp>
            <p:grpSp>
              <p:nvGrpSpPr>
                <p:cNvPr id="77" name="Group 6"/>
                <p:cNvGrpSpPr/>
                <p:nvPr/>
              </p:nvGrpSpPr>
              <p:grpSpPr bwMode="auto">
                <a:xfrm>
                  <a:off x="864" y="2847"/>
                  <a:ext cx="1772" cy="1318"/>
                  <a:chOff x="864" y="2847"/>
                  <a:chExt cx="1772" cy="1318"/>
                </a:xfrm>
              </p:grpSpPr>
              <p:sp>
                <p:nvSpPr>
                  <p:cNvPr id="78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1752" y="3043"/>
                    <a:ext cx="0" cy="283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 lIns="0" tIns="0" rIns="0" bIns="0"/>
                  <a:lstStyle/>
                  <a:p>
                    <a:endParaRPr lang="zh-CN" altLang="en-US"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</a:endParaRPr>
                  </a:p>
                </p:txBody>
              </p:sp>
              <p:sp>
                <p:nvSpPr>
                  <p:cNvPr id="79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3326"/>
                    <a:ext cx="1772" cy="839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wrap="square" lIns="10800" tIns="10800" rIns="10800" bIns="10800">
                    <a:spAutoFit/>
                  </a:bodyPr>
                  <a:lstStyle/>
                  <a:p>
                    <a:r>
                      <a:rPr kumimoji="1" lang="en-US" altLang="zh-CN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OS</a:t>
                    </a:r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概观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en-US" altLang="zh-CN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OS</a:t>
                    </a:r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形成与发展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en-US" altLang="zh-CN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OS</a:t>
                    </a:r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基本服务与接口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en-US" altLang="zh-CN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OS</a:t>
                    </a:r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结构和运行模型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流行</a:t>
                    </a:r>
                    <a:r>
                      <a:rPr kumimoji="1" lang="en-US" altLang="zh-CN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OS</a:t>
                    </a:r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简介</a:t>
                    </a:r>
                  </a:p>
                </p:txBody>
              </p:sp>
              <p:sp>
                <p:nvSpPr>
                  <p:cNvPr id="80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27" y="2847"/>
                    <a:ext cx="1222" cy="180"/>
                  </a:xfrm>
                  <a:prstGeom prst="rect">
                    <a:avLst/>
                  </a:prstGeom>
                  <a:solidFill>
                    <a:srgbClr val="66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wrap="none" lIns="10800" tIns="10800" rIns="10800" bIns="10800">
                    <a:spAutoFit/>
                  </a:bodyPr>
                  <a:lstStyle/>
                  <a:p>
                    <a:pPr algn="ctr"/>
                    <a:r>
                      <a:rPr kumimoji="1" lang="zh-CN" altLang="en-US" sz="1600" b="1" dirty="0"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操作系统概论</a:t>
                    </a:r>
                    <a:endParaRPr kumimoji="1" lang="zh-CN" altLang="en-US" sz="1600" b="1" dirty="0"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42" name="Group 11"/>
              <p:cNvGrpSpPr/>
              <p:nvPr/>
            </p:nvGrpSpPr>
            <p:grpSpPr bwMode="auto">
              <a:xfrm>
                <a:off x="2497" y="2545"/>
                <a:ext cx="2586" cy="1611"/>
                <a:chOff x="2497" y="2545"/>
                <a:chExt cx="2586" cy="1611"/>
              </a:xfrm>
            </p:grpSpPr>
            <p:grpSp>
              <p:nvGrpSpPr>
                <p:cNvPr id="71" name="Group 12"/>
                <p:cNvGrpSpPr/>
                <p:nvPr/>
              </p:nvGrpSpPr>
              <p:grpSpPr bwMode="auto">
                <a:xfrm>
                  <a:off x="2497" y="2834"/>
                  <a:ext cx="2586" cy="1322"/>
                  <a:chOff x="2497" y="2834"/>
                  <a:chExt cx="2586" cy="1322"/>
                </a:xfrm>
              </p:grpSpPr>
              <p:sp>
                <p:nvSpPr>
                  <p:cNvPr id="74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97" y="2834"/>
                    <a:ext cx="1012" cy="180"/>
                  </a:xfrm>
                  <a:prstGeom prst="rect">
                    <a:avLst/>
                  </a:prstGeom>
                  <a:solidFill>
                    <a:srgbClr val="66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wrap="none" lIns="10800" tIns="10800" rIns="10800" bIns="10800">
                    <a:spAutoFit/>
                  </a:bodyPr>
                  <a:lstStyle/>
                  <a:p>
                    <a:pPr algn="ctr"/>
                    <a:r>
                      <a:rPr kumimoji="1" lang="zh-CN" altLang="en-US" sz="1600" b="1" dirty="0"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处理器管理</a:t>
                    </a:r>
                    <a:endParaRPr kumimoji="1" lang="en-US" altLang="zh-CN" sz="1600" b="1" dirty="0"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5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9" y="3317"/>
                    <a:ext cx="1474" cy="839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wrap="none" lIns="10800" tIns="10800" rIns="10800" bIns="10800">
                    <a:spAutoFit/>
                  </a:bodyPr>
                  <a:lstStyle/>
                  <a:p>
                    <a:r>
                      <a:rPr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并发进程</a:t>
                    </a:r>
                    <a:endParaRPr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临界区管理</a:t>
                    </a:r>
                    <a:endParaRPr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信号量与</a:t>
                    </a:r>
                    <a:r>
                      <a:rPr lang="en-US" altLang="zh-CN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PV</a:t>
                    </a:r>
                    <a:r>
                      <a:rPr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操作</a:t>
                    </a:r>
                    <a:endParaRPr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管程</a:t>
                    </a:r>
                    <a:endParaRPr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进程通信</a:t>
                    </a:r>
                    <a:endParaRPr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72" name="Line 16"/>
                <p:cNvSpPr>
                  <a:spLocks noChangeShapeType="1"/>
                </p:cNvSpPr>
                <p:nvPr/>
              </p:nvSpPr>
              <p:spPr bwMode="auto">
                <a:xfrm>
                  <a:off x="4390" y="2545"/>
                  <a:ext cx="0" cy="31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 lIns="0" tIns="0" rIns="0" bIns="0"/>
                <a:lstStyle/>
                <a:p>
                  <a:endParaRPr lang="zh-CN" altLang="en-US">
                    <a:effectLst/>
                    <a:latin typeface="STXinwei" panose="02010800040101010101" pitchFamily="2" charset="-122"/>
                    <a:ea typeface="STXinwei" panose="02010800040101010101" pitchFamily="2" charset="-122"/>
                  </a:endParaRPr>
                </a:p>
              </p:txBody>
            </p:sp>
          </p:grpSp>
          <p:sp>
            <p:nvSpPr>
              <p:cNvPr id="43" name="Line 17"/>
              <p:cNvSpPr>
                <a:spLocks noChangeShapeType="1"/>
              </p:cNvSpPr>
              <p:nvPr/>
            </p:nvSpPr>
            <p:spPr bwMode="auto">
              <a:xfrm>
                <a:off x="1732" y="2545"/>
                <a:ext cx="709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lIns="0" tIns="0" rIns="0" bIns="0"/>
              <a:lstStyle/>
              <a:p>
                <a:endParaRPr lang="zh-CN" altLang="en-US">
                  <a:effectLst/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44" name="Text Box 18"/>
              <p:cNvSpPr txBox="1">
                <a:spLocks noChangeArrowheads="1"/>
              </p:cNvSpPr>
              <p:nvPr/>
            </p:nvSpPr>
            <p:spPr bwMode="auto">
              <a:xfrm>
                <a:off x="4926" y="2030"/>
                <a:ext cx="1394" cy="180"/>
              </a:xfrm>
              <a:prstGeom prst="rect">
                <a:avLst/>
              </a:prstGeom>
              <a:solidFill>
                <a:srgbClr val="66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square" lIns="10800" tIns="10800" rIns="10800" bIns="1080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rgbClr val="3333FF"/>
                    </a:solidFill>
                    <a:effectLst/>
                    <a:latin typeface="STXinwei" panose="02010800040101010101" pitchFamily="2" charset="-122"/>
                    <a:ea typeface="STXinwei" panose="02010800040101010101" pitchFamily="2" charset="-122"/>
                    <a:cs typeface="Times New Roman" panose="02020603050405020304" pitchFamily="18" charset="0"/>
                  </a:rPr>
                  <a:t>操作系统</a:t>
                </a:r>
              </a:p>
            </p:txBody>
          </p:sp>
          <p:sp>
            <p:nvSpPr>
              <p:cNvPr id="45" name="Line 19"/>
              <p:cNvSpPr>
                <a:spLocks noChangeShapeType="1"/>
              </p:cNvSpPr>
              <p:nvPr/>
            </p:nvSpPr>
            <p:spPr bwMode="auto">
              <a:xfrm>
                <a:off x="5585" y="2220"/>
                <a:ext cx="0" cy="31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lIns="0" tIns="0" rIns="0" bIns="0"/>
              <a:lstStyle/>
              <a:p>
                <a:endParaRPr lang="zh-CN" altLang="en-US">
                  <a:effectLst/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grpSp>
            <p:nvGrpSpPr>
              <p:cNvPr id="46" name="Group 20"/>
              <p:cNvGrpSpPr/>
              <p:nvPr/>
            </p:nvGrpSpPr>
            <p:grpSpPr bwMode="auto">
              <a:xfrm>
                <a:off x="2149" y="2532"/>
                <a:ext cx="1599" cy="2705"/>
                <a:chOff x="2149" y="2532"/>
                <a:chExt cx="1599" cy="2705"/>
              </a:xfrm>
            </p:grpSpPr>
            <p:sp>
              <p:nvSpPr>
                <p:cNvPr id="66" name="Line 25"/>
                <p:cNvSpPr>
                  <a:spLocks noChangeShapeType="1"/>
                </p:cNvSpPr>
                <p:nvPr/>
              </p:nvSpPr>
              <p:spPr bwMode="auto">
                <a:xfrm>
                  <a:off x="3007" y="2532"/>
                  <a:ext cx="0" cy="31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 lIns="0" tIns="0" rIns="0" bIns="0"/>
                <a:lstStyle/>
                <a:p>
                  <a:endParaRPr lang="zh-CN" altLang="en-US">
                    <a:effectLst/>
                    <a:latin typeface="STXinwei" panose="02010800040101010101" pitchFamily="2" charset="-122"/>
                    <a:ea typeface="STXinwei" panose="02010800040101010101" pitchFamily="2" charset="-122"/>
                  </a:endParaRPr>
                </a:p>
              </p:txBody>
            </p:sp>
            <p:grpSp>
              <p:nvGrpSpPr>
                <p:cNvPr id="67" name="Group 21"/>
                <p:cNvGrpSpPr/>
                <p:nvPr/>
              </p:nvGrpSpPr>
              <p:grpSpPr bwMode="auto">
                <a:xfrm>
                  <a:off x="2149" y="3027"/>
                  <a:ext cx="1599" cy="2210"/>
                  <a:chOff x="2149" y="3027"/>
                  <a:chExt cx="1599" cy="2210"/>
                </a:xfrm>
              </p:grpSpPr>
              <p:sp>
                <p:nvSpPr>
                  <p:cNvPr id="68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4" y="3027"/>
                    <a:ext cx="0" cy="1254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 lIns="0" tIns="0" rIns="0" bIns="0"/>
                  <a:lstStyle/>
                  <a:p>
                    <a:endParaRPr lang="zh-CN" altLang="en-US"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</a:endParaRPr>
                  </a:p>
                </p:txBody>
              </p:sp>
              <p:sp>
                <p:nvSpPr>
                  <p:cNvPr id="70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49" y="4233"/>
                    <a:ext cx="1599" cy="1004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wrap="square" lIns="10800" tIns="10800" rIns="10800" bIns="10800">
                    <a:spAutoFit/>
                  </a:bodyPr>
                  <a:lstStyle/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处理器状态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中断技术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进程及其实现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线程及其实现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处理器调度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en-US" altLang="zh-CN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Linux</a:t>
                    </a:r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调度算法</a:t>
                    </a:r>
                  </a:p>
                </p:txBody>
              </p:sp>
            </p:grpSp>
          </p:grpSp>
          <p:grpSp>
            <p:nvGrpSpPr>
              <p:cNvPr id="61" name="Group 27"/>
              <p:cNvGrpSpPr/>
              <p:nvPr/>
            </p:nvGrpSpPr>
            <p:grpSpPr bwMode="auto">
              <a:xfrm>
                <a:off x="3609" y="2834"/>
                <a:ext cx="2916" cy="2341"/>
                <a:chOff x="3609" y="2834"/>
                <a:chExt cx="2916" cy="2341"/>
              </a:xfrm>
            </p:grpSpPr>
            <p:sp>
              <p:nvSpPr>
                <p:cNvPr id="63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609" y="2834"/>
                  <a:ext cx="1606" cy="180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rgbClr val="000000"/>
                  </a:solidFill>
                  <a:miter lim="800000"/>
                </a:ln>
              </p:spPr>
              <p:txBody>
                <a:bodyPr wrap="none" lIns="10800" tIns="10800" rIns="10800" bIns="10800">
                  <a:spAutoFit/>
                </a:bodyPr>
                <a:lstStyle/>
                <a:p>
                  <a:pPr algn="ctr"/>
                  <a:r>
                    <a:rPr kumimoji="1" lang="zh-CN" altLang="en-US" sz="1600" b="1" dirty="0"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rPr>
                    <a:t>同步、通信与死锁</a:t>
                  </a:r>
                  <a:endParaRPr kumimoji="1" lang="zh-CN" altLang="en-US" sz="1600" b="1" dirty="0">
                    <a:effectLst/>
                    <a:latin typeface="STXinwei" panose="02010800040101010101" pitchFamily="2" charset="-122"/>
                    <a:ea typeface="STXinwei" panose="020108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Line 29"/>
                <p:cNvSpPr>
                  <a:spLocks noChangeShapeType="1"/>
                </p:cNvSpPr>
                <p:nvPr/>
              </p:nvSpPr>
              <p:spPr bwMode="auto">
                <a:xfrm>
                  <a:off x="4374" y="3027"/>
                  <a:ext cx="0" cy="28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 lIns="0" tIns="0" rIns="0" bIns="0"/>
                <a:lstStyle/>
                <a:p>
                  <a:endParaRPr lang="zh-CN" altLang="en-US">
                    <a:effectLst/>
                    <a:latin typeface="STXinwei" panose="02010800040101010101" pitchFamily="2" charset="-122"/>
                    <a:ea typeface="STXinwei" panose="02010800040101010101" pitchFamily="2" charset="-122"/>
                  </a:endParaRPr>
                </a:p>
              </p:txBody>
            </p:sp>
            <p:sp>
              <p:nvSpPr>
                <p:cNvPr id="65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138" y="4185"/>
                  <a:ext cx="1387" cy="990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solidFill>
                    <a:srgbClr val="000000"/>
                  </a:solidFill>
                  <a:miter lim="8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kumimoji="1" lang="zh-CN" altLang="en-US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rPr>
                    <a:t>存储器工作原理</a:t>
                  </a:r>
                  <a:endParaRPr kumimoji="1" lang="en-US" altLang="zh-CN" sz="1600" b="1" dirty="0">
                    <a:solidFill>
                      <a:srgbClr val="3333FF"/>
                    </a:solidFill>
                    <a:effectLst/>
                    <a:latin typeface="STXinwei" panose="02010800040101010101" pitchFamily="2" charset="-122"/>
                    <a:ea typeface="STXinwei" panose="02010800040101010101" pitchFamily="2" charset="-122"/>
                    <a:cs typeface="Times New Roman" panose="02020603050405020304" pitchFamily="18" charset="0"/>
                  </a:endParaRPr>
                </a:p>
                <a:p>
                  <a:r>
                    <a:rPr kumimoji="1" lang="zh-CN" altLang="en-US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rPr>
                    <a:t>连续存储管理</a:t>
                  </a:r>
                  <a:endParaRPr kumimoji="1" lang="en-US" altLang="zh-CN" sz="1600" b="1" dirty="0">
                    <a:solidFill>
                      <a:srgbClr val="3333FF"/>
                    </a:solidFill>
                    <a:effectLst/>
                    <a:latin typeface="STXinwei" panose="02010800040101010101" pitchFamily="2" charset="-122"/>
                    <a:ea typeface="STXinwei" panose="02010800040101010101" pitchFamily="2" charset="-122"/>
                    <a:cs typeface="Times New Roman" panose="02020603050405020304" pitchFamily="18" charset="0"/>
                  </a:endParaRPr>
                </a:p>
                <a:p>
                  <a:r>
                    <a:rPr kumimoji="1" lang="zh-CN" altLang="en-US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rPr>
                    <a:t>分页存储管理</a:t>
                  </a:r>
                  <a:endParaRPr kumimoji="1" lang="en-US" altLang="zh-CN" sz="1600" b="1" dirty="0">
                    <a:solidFill>
                      <a:srgbClr val="3333FF"/>
                    </a:solidFill>
                    <a:latin typeface="STXinwei" panose="02010800040101010101" pitchFamily="2" charset="-122"/>
                    <a:ea typeface="STXinwei" panose="02010800040101010101" pitchFamily="2" charset="-122"/>
                    <a:cs typeface="Times New Roman" panose="02020603050405020304" pitchFamily="18" charset="0"/>
                  </a:endParaRPr>
                </a:p>
                <a:p>
                  <a:r>
                    <a:rPr kumimoji="1" lang="zh-CN" altLang="en-US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rPr>
                    <a:t>分段存储管理</a:t>
                  </a:r>
                  <a:endParaRPr kumimoji="1" lang="en-US" altLang="zh-CN" sz="1600" b="1" dirty="0">
                    <a:solidFill>
                      <a:srgbClr val="3333FF"/>
                    </a:solidFill>
                    <a:effectLst/>
                    <a:latin typeface="STXinwei" panose="02010800040101010101" pitchFamily="2" charset="-122"/>
                    <a:ea typeface="STXinwei" panose="02010800040101010101" pitchFamily="2" charset="-122"/>
                    <a:cs typeface="Times New Roman" panose="02020603050405020304" pitchFamily="18" charset="0"/>
                  </a:endParaRPr>
                </a:p>
                <a:p>
                  <a:r>
                    <a:rPr kumimoji="1" lang="zh-CN" altLang="en-US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rPr>
                    <a:t>虚拟存储管理</a:t>
                  </a:r>
                  <a:endParaRPr kumimoji="1" lang="en-US" altLang="zh-CN" sz="1600" b="1" dirty="0">
                    <a:solidFill>
                      <a:srgbClr val="3333FF"/>
                    </a:solidFill>
                    <a:latin typeface="STXinwei" panose="02010800040101010101" pitchFamily="2" charset="-122"/>
                    <a:ea typeface="STXinwei" panose="02010800040101010101" pitchFamily="2" charset="-122"/>
                    <a:cs typeface="Times New Roman" panose="02020603050405020304" pitchFamily="18" charset="0"/>
                  </a:endParaRPr>
                </a:p>
                <a:p>
                  <a:r>
                    <a: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rPr>
                    <a:t>Linux</a:t>
                  </a:r>
                  <a:r>
                    <a:rPr kumimoji="1" lang="zh-CN" altLang="en-US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rPr>
                    <a:t>虚存管理</a:t>
                  </a:r>
                  <a:endParaRPr kumimoji="1" lang="zh-CN" altLang="en-US" sz="1600" b="1" dirty="0">
                    <a:solidFill>
                      <a:srgbClr val="3333FF"/>
                    </a:solidFill>
                    <a:effectLst/>
                    <a:latin typeface="STXinwei" panose="02010800040101010101" pitchFamily="2" charset="-122"/>
                    <a:ea typeface="STXinwei" panose="020108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8" name="Group 38"/>
              <p:cNvGrpSpPr/>
              <p:nvPr/>
            </p:nvGrpSpPr>
            <p:grpSpPr bwMode="auto">
              <a:xfrm>
                <a:off x="5500" y="2522"/>
                <a:ext cx="2308" cy="1799"/>
                <a:chOff x="5500" y="2522"/>
                <a:chExt cx="2308" cy="1799"/>
              </a:xfrm>
            </p:grpSpPr>
            <p:grpSp>
              <p:nvGrpSpPr>
                <p:cNvPr id="56" name="Group 39"/>
                <p:cNvGrpSpPr/>
                <p:nvPr/>
              </p:nvGrpSpPr>
              <p:grpSpPr bwMode="auto">
                <a:xfrm>
                  <a:off x="5500" y="2834"/>
                  <a:ext cx="2308" cy="1487"/>
                  <a:chOff x="5500" y="2834"/>
                  <a:chExt cx="2308" cy="1487"/>
                </a:xfrm>
              </p:grpSpPr>
              <p:sp>
                <p:nvSpPr>
                  <p:cNvPr id="58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0" y="2834"/>
                    <a:ext cx="820" cy="180"/>
                  </a:xfrm>
                  <a:prstGeom prst="rect">
                    <a:avLst/>
                  </a:prstGeom>
                  <a:solidFill>
                    <a:srgbClr val="66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wrap="none" lIns="10800" tIns="10800" rIns="10800" bIns="10800">
                    <a:spAutoFit/>
                  </a:bodyPr>
                  <a:lstStyle/>
                  <a:p>
                    <a:pPr algn="ctr"/>
                    <a:r>
                      <a:rPr lang="zh-CN" altLang="en-US" sz="1600" b="1" dirty="0"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存储</a:t>
                    </a:r>
                    <a:r>
                      <a:rPr kumimoji="1" lang="zh-CN" altLang="en-US" sz="1600" b="1" dirty="0"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管理</a:t>
                    </a:r>
                  </a:p>
                </p:txBody>
              </p:sp>
              <p:sp>
                <p:nvSpPr>
                  <p:cNvPr id="59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98" y="3317"/>
                    <a:ext cx="1210" cy="1004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wrap="none" lIns="10800" tIns="10800" rIns="10800" bIns="10800">
                    <a:spAutoFit/>
                  </a:bodyPr>
                  <a:lstStyle/>
                  <a:p>
                    <a:r>
                      <a:rPr kumimoji="1" lang="en-US" altLang="zh-CN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I/O</a:t>
                    </a:r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硬件原理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en-US" altLang="zh-CN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I/O</a:t>
                    </a:r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软件原理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缓冲技术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驱动调度技术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设备分配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虚拟设备</a:t>
                    </a:r>
                    <a:endParaRPr kumimoji="1" lang="zh-CN" altLang="en-US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0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5903" y="3027"/>
                    <a:ext cx="0" cy="1158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 lIns="0" tIns="0" rIns="0" bIns="0"/>
                  <a:lstStyle/>
                  <a:p>
                    <a:endParaRPr lang="zh-CN" altLang="en-US"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</a:endParaRPr>
                  </a:p>
                </p:txBody>
              </p:sp>
            </p:grpSp>
            <p:sp>
              <p:nvSpPr>
                <p:cNvPr id="57" name="Line 43"/>
                <p:cNvSpPr>
                  <a:spLocks noChangeShapeType="1"/>
                </p:cNvSpPr>
                <p:nvPr/>
              </p:nvSpPr>
              <p:spPr bwMode="auto">
                <a:xfrm>
                  <a:off x="5903" y="2522"/>
                  <a:ext cx="0" cy="31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 lIns="0" tIns="0" rIns="0" bIns="0"/>
                <a:lstStyle/>
                <a:p>
                  <a:endParaRPr lang="zh-CN" altLang="en-US">
                    <a:effectLst/>
                    <a:latin typeface="STXinwei" panose="02010800040101010101" pitchFamily="2" charset="-122"/>
                    <a:ea typeface="STXinwei" panose="02010800040101010101" pitchFamily="2" charset="-122"/>
                  </a:endParaRPr>
                </a:p>
              </p:txBody>
            </p:sp>
          </p:grp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8823" y="2532"/>
                <a:ext cx="0" cy="31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 lIns="0" tIns="0" rIns="0" bIns="0"/>
              <a:lstStyle/>
              <a:p>
                <a:endParaRPr lang="zh-CN" altLang="en-US">
                  <a:effectLst/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grpSp>
            <p:nvGrpSpPr>
              <p:cNvPr id="50" name="Group 50"/>
              <p:cNvGrpSpPr/>
              <p:nvPr/>
            </p:nvGrpSpPr>
            <p:grpSpPr bwMode="auto">
              <a:xfrm>
                <a:off x="6828" y="2545"/>
                <a:ext cx="2863" cy="2479"/>
                <a:chOff x="6828" y="2545"/>
                <a:chExt cx="2863" cy="2479"/>
              </a:xfrm>
            </p:grpSpPr>
            <p:sp>
              <p:nvSpPr>
                <p:cNvPr id="51" name="Line 55"/>
                <p:cNvSpPr>
                  <a:spLocks noChangeShapeType="1"/>
                </p:cNvSpPr>
                <p:nvPr/>
              </p:nvSpPr>
              <p:spPr bwMode="auto">
                <a:xfrm>
                  <a:off x="7154" y="2545"/>
                  <a:ext cx="0" cy="31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 lIns="0" tIns="0" rIns="0" bIns="0"/>
                <a:lstStyle/>
                <a:p>
                  <a:endParaRPr lang="zh-CN" altLang="en-US">
                    <a:effectLst/>
                    <a:latin typeface="STXinwei" panose="02010800040101010101" pitchFamily="2" charset="-122"/>
                    <a:ea typeface="STXinwei" panose="02010800040101010101" pitchFamily="2" charset="-122"/>
                  </a:endParaRPr>
                </a:p>
              </p:txBody>
            </p:sp>
            <p:grpSp>
              <p:nvGrpSpPr>
                <p:cNvPr id="52" name="Group 51"/>
                <p:cNvGrpSpPr/>
                <p:nvPr/>
              </p:nvGrpSpPr>
              <p:grpSpPr bwMode="auto">
                <a:xfrm>
                  <a:off x="6828" y="2847"/>
                  <a:ext cx="2863" cy="2177"/>
                  <a:chOff x="6828" y="2847"/>
                  <a:chExt cx="2863" cy="2177"/>
                </a:xfrm>
              </p:grpSpPr>
              <p:sp>
                <p:nvSpPr>
                  <p:cNvPr id="53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7154" y="3027"/>
                    <a:ext cx="0" cy="283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 lIns="0" tIns="0" rIns="0" bIns="0"/>
                  <a:lstStyle/>
                  <a:p>
                    <a:endParaRPr lang="zh-CN" altLang="en-US"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</a:endParaRPr>
                  </a:p>
                </p:txBody>
              </p:sp>
              <p:sp>
                <p:nvSpPr>
                  <p:cNvPr id="54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28" y="2847"/>
                    <a:ext cx="813" cy="180"/>
                  </a:xfrm>
                  <a:prstGeom prst="rect">
                    <a:avLst/>
                  </a:prstGeom>
                  <a:solidFill>
                    <a:srgbClr val="66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wrap="none" lIns="10800" tIns="10800" rIns="10800" bIns="10800">
                    <a:spAutoFit/>
                  </a:bodyPr>
                  <a:lstStyle/>
                  <a:p>
                    <a:pPr algn="ctr"/>
                    <a:r>
                      <a:rPr kumimoji="1" lang="zh-CN" altLang="en-US" sz="1600" b="1" dirty="0"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设备管理</a:t>
                    </a:r>
                  </a:p>
                </p:txBody>
              </p:sp>
              <p:sp>
                <p:nvSpPr>
                  <p:cNvPr id="55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875" y="4185"/>
                    <a:ext cx="1816" cy="839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wrap="none" lIns="10800" tIns="10800" rIns="10800" bIns="10800">
                    <a:spAutoFit/>
                  </a:bodyPr>
                  <a:lstStyle/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文件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文件目录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文件组织与数据存储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effectLst/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文件系统功能及实现</a:t>
                    </a:r>
                    <a:endParaRPr kumimoji="1" lang="en-US" altLang="zh-CN" sz="1600" b="1" dirty="0">
                      <a:solidFill>
                        <a:srgbClr val="3333FF"/>
                      </a:solidFill>
                      <a:latin typeface="STXinwei" panose="02010800040101010101" pitchFamily="2" charset="-122"/>
                      <a:ea typeface="STXinwei" panose="02010800040101010101" pitchFamily="2" charset="-122"/>
                      <a:cs typeface="Times New Roman" panose="02020603050405020304" pitchFamily="18" charset="0"/>
                    </a:endParaRPr>
                  </a:p>
                  <a:p>
                    <a:r>
                      <a:rPr kumimoji="1" lang="en-US" altLang="zh-CN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Linux</a:t>
                    </a:r>
                    <a:r>
                      <a:rPr kumimoji="1" lang="zh-CN" altLang="en-US" sz="1600" b="1" dirty="0">
                        <a:solidFill>
                          <a:srgbClr val="3333FF"/>
                        </a:solidFill>
                        <a:effectLst/>
                        <a:latin typeface="STXinwei" panose="02010800040101010101" pitchFamily="2" charset="-122"/>
                        <a:ea typeface="STXinwei" panose="02010800040101010101" pitchFamily="2" charset="-122"/>
                        <a:cs typeface="Times New Roman" panose="02020603050405020304" pitchFamily="18" charset="0"/>
                      </a:rPr>
                      <a:t>文件系统</a:t>
                    </a:r>
                  </a:p>
                </p:txBody>
              </p:sp>
            </p:grpSp>
          </p:grpSp>
        </p:grpSp>
        <p:sp>
          <p:nvSpPr>
            <p:cNvPr id="38" name="Line 53"/>
            <p:cNvSpPr>
              <a:spLocks noChangeShapeType="1"/>
            </p:cNvSpPr>
            <p:nvPr/>
          </p:nvSpPr>
          <p:spPr bwMode="auto">
            <a:xfrm flipH="1">
              <a:off x="8207090" y="3144728"/>
              <a:ext cx="37318" cy="1724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 lIns="0" tIns="0" rIns="0" bIns="0"/>
            <a:lstStyle/>
            <a:p>
              <a:endParaRPr lang="zh-CN" altLang="en-US">
                <a:effectLst/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9" name="Text Box 52"/>
            <p:cNvSpPr txBox="1">
              <a:spLocks noChangeArrowheads="1"/>
            </p:cNvSpPr>
            <p:nvPr/>
          </p:nvSpPr>
          <p:spPr bwMode="auto">
            <a:xfrm>
              <a:off x="7812360" y="2857496"/>
              <a:ext cx="842548" cy="268032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lIns="10800" tIns="10800" rIns="10800" bIns="10800">
              <a:spAutoFit/>
            </a:bodyPr>
            <a:lstStyle/>
            <a:p>
              <a:pPr algn="ctr"/>
              <a:r>
                <a:rPr kumimoji="1" lang="zh-CN" altLang="en-US" sz="1600" b="1" dirty="0">
                  <a:effectLst/>
                  <a:latin typeface="STXinwei" panose="02010800040101010101" pitchFamily="2" charset="-122"/>
                  <a:ea typeface="STXinwei" panose="02010800040101010101" pitchFamily="2" charset="-122"/>
                  <a:cs typeface="Times New Roman" panose="02020603050405020304" pitchFamily="18" charset="0"/>
                </a:rPr>
                <a:t>文件管理</a:t>
              </a:r>
            </a:p>
          </p:txBody>
        </p:sp>
      </p:grpSp>
      <p:sp>
        <p:nvSpPr>
          <p:cNvPr id="4" name="标题 1"/>
          <p:cNvSpPr>
            <a:spLocks noGrp="1"/>
          </p:cNvSpPr>
          <p:nvPr/>
        </p:nvSpPr>
        <p:spPr>
          <a:xfrm>
            <a:off x="1003861" y="707559"/>
            <a:ext cx="7357564" cy="57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/>
                <a:ea typeface="华文新魏"/>
                <a:cs typeface="华文新魏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dirty="0"/>
              <a:t>课程内容组织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102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6100" y="3644900"/>
            <a:ext cx="4178300" cy="196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25115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计算机操作系统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77958" y="2204368"/>
            <a:ext cx="6402705" cy="11938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60"/>
              </a:spcBef>
            </a:pP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</a:t>
            </a:r>
            <a:r>
              <a:rPr sz="3200" b="1" spc="-25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计算机与操作系</a:t>
            </a:r>
            <a:r>
              <a:rPr sz="3100" b="1" spc="844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-</a:t>
            </a:r>
            <a:r>
              <a:rPr sz="3200" b="1" spc="-2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1.1</a:t>
            </a:r>
            <a:r>
              <a:rPr sz="3200" b="1" spc="-2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计算机系统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080" algn="r">
              <a:lnSpc>
                <a:spcPct val="100000"/>
              </a:lnSpc>
              <a:spcBef>
                <a:spcPts val="760"/>
              </a:spcBef>
            </a:pPr>
            <a:r>
              <a:rPr sz="3200" b="1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1.1.1</a:t>
            </a:r>
            <a:r>
              <a:rPr sz="3200" b="1" spc="-80" dirty="0">
                <a:solidFill>
                  <a:srgbClr val="FFFFFF"/>
                </a:solidFill>
                <a:latin typeface="Constantia" panose="02030602050306030303"/>
                <a:cs typeface="Constantia" panose="02030602050306030303"/>
              </a:rPr>
              <a:t> </a:t>
            </a:r>
            <a:r>
              <a:rPr sz="3100" b="1" spc="8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计算机系统概览</a:t>
            </a:r>
            <a:endParaRPr sz="3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04" y="116632"/>
            <a:ext cx="2438400" cy="5762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828700"/>
            <a:ext cx="3200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5000" b="0" dirty="0">
                <a:solidFill>
                  <a:srgbClr val="04617B"/>
                </a:solidFill>
                <a:latin typeface="MS Mincho" panose="02020609040205080304" charset="-128"/>
                <a:cs typeface="MS Mincho" panose="02020609040205080304" charset="-128"/>
              </a:rPr>
              <a:t>算机系</a:t>
            </a:r>
            <a:r>
              <a:rPr sz="5000" b="0" dirty="0">
                <a:solidFill>
                  <a:srgbClr val="04617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endParaRPr sz="5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88871"/>
            <a:ext cx="8021320" cy="49117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69265" marR="5080" indent="-457200">
              <a:lnSpc>
                <a:spcPts val="3660"/>
              </a:lnSpc>
              <a:spcBef>
                <a:spcPts val="28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电子数字计算机，是一种能够自行</a:t>
            </a:r>
            <a:r>
              <a:rPr sz="2800" b="1" spc="7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按照已设</a:t>
            </a:r>
            <a:r>
              <a:rPr sz="2800" b="1" spc="8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定的程序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进行</a:t>
            </a:r>
            <a:r>
              <a:rPr sz="2800" b="1" spc="8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数据处理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的电子设备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marR="5080" indent="-457200">
              <a:lnSpc>
                <a:spcPts val="3560"/>
              </a:lnSpc>
              <a:spcBef>
                <a:spcPts val="460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电子数字计算机，是软件与硬件相结合、面向系统、侧重应用的自动化求解工具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900" indent="-457200">
              <a:lnSpc>
                <a:spcPts val="3820"/>
              </a:lnSpc>
              <a:spcBef>
                <a:spcPts val="25"/>
              </a:spcBef>
              <a:buClr>
                <a:srgbClr val="0BD0D9"/>
              </a:buClr>
              <a:buSzPct val="94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1946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年，首台计算机</a:t>
            </a:r>
            <a:r>
              <a:rPr sz="28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ENIAC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诞生于美国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indent="-457200">
              <a:lnSpc>
                <a:spcPts val="3820"/>
              </a:lnSpc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短短</a:t>
            </a:r>
            <a:r>
              <a:rPr sz="2800" b="1" dirty="0">
                <a:solidFill>
                  <a:srgbClr val="0F6FC6"/>
                </a:solidFill>
                <a:latin typeface="Times New Roman" panose="02020603050405020304"/>
                <a:cs typeface="Times New Roman" panose="02020603050405020304"/>
              </a:rPr>
              <a:t>70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年，计算机技术迅猛发展，从</a:t>
            </a:r>
            <a:r>
              <a:rPr sz="2800" b="1" spc="8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科学计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43585" marR="5080" indent="-457200">
              <a:lnSpc>
                <a:spcPts val="3700"/>
              </a:lnSpc>
              <a:spcBef>
                <a:spcPts val="360"/>
              </a:spcBef>
              <a:buFont typeface="Wingdings" panose="05000000000000000000" charset="0"/>
              <a:buChar char="n"/>
            </a:pPr>
            <a:r>
              <a:rPr sz="2800" b="1" spc="8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算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b="1" spc="8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数据处理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等应用领域，迅速扩展到</a:t>
            </a:r>
            <a:r>
              <a:rPr sz="2800" b="1" spc="7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实时</a:t>
            </a:r>
            <a:r>
              <a:rPr sz="2800" b="1" spc="8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控制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b="1" spc="8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辅助设计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b="1" spc="8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智能模拟</a:t>
            </a: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等诸多领域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69265" marR="5080" indent="-457200">
              <a:lnSpc>
                <a:spcPts val="3660"/>
              </a:lnSpc>
              <a:spcBef>
                <a:spcPts val="375"/>
              </a:spcBef>
              <a:buClr>
                <a:srgbClr val="0BD0D9"/>
              </a:buClr>
              <a:buSzPct val="97000"/>
              <a:buFont typeface="Wingdings" panose="05000000000000000000" charset="0"/>
              <a:buChar char="n"/>
              <a:tabLst>
                <a:tab pos="287020" algn="l"/>
              </a:tabLst>
            </a:pPr>
            <a:r>
              <a:rPr sz="2800" b="1" spc="85" dirty="0">
                <a:solidFill>
                  <a:srgbClr val="0F6FC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今天计算机无所不在，深入社会生活的各个领域，深深改变了当今人类社会的组织行为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3199</Words>
  <Application>Microsoft Office PowerPoint</Application>
  <PresentationFormat>如螢幕大小 (4:3)</PresentationFormat>
  <Paragraphs>621</Paragraphs>
  <Slides>60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78" baseType="lpstr">
      <vt:lpstr>MS Mincho</vt:lpstr>
      <vt:lpstr>黑体</vt:lpstr>
      <vt:lpstr>宋体</vt:lpstr>
      <vt:lpstr>STXinwei</vt:lpstr>
      <vt:lpstr>STXinwei</vt:lpstr>
      <vt:lpstr>MingLiU</vt:lpstr>
      <vt:lpstr>PMingLiU</vt:lpstr>
      <vt:lpstr>楷体</vt:lpstr>
      <vt:lpstr>Arial</vt:lpstr>
      <vt:lpstr>Calibri</vt:lpstr>
      <vt:lpstr>Constantia</vt:lpstr>
      <vt:lpstr>Courier New</vt:lpstr>
      <vt:lpstr>Georgia</vt:lpstr>
      <vt:lpstr>Lucida Sans Unicode</vt:lpstr>
      <vt:lpstr>Times New Roman</vt:lpstr>
      <vt:lpstr>Wingdings</vt:lpstr>
      <vt:lpstr>Office Theme</vt:lpstr>
      <vt:lpstr>Bitmap Image</vt:lpstr>
      <vt:lpstr>操作系统课程</vt:lpstr>
      <vt:lpstr>教学资源</vt:lpstr>
      <vt:lpstr>教学方式</vt:lpstr>
      <vt:lpstr>课程概况</vt:lpstr>
      <vt:lpstr>课程重要性及目标</vt:lpstr>
      <vt:lpstr>联系方式</vt:lpstr>
      <vt:lpstr>课程内容组织</vt:lpstr>
      <vt:lpstr>计算机操作系统</vt:lpstr>
      <vt:lpstr>计算机系统</vt:lpstr>
      <vt:lpstr>计算机发展历史</vt:lpstr>
      <vt:lpstr>计算机系统的组成</vt:lpstr>
      <vt:lpstr>计算机系统的用户视图</vt:lpstr>
      <vt:lpstr>用户、应用程序和操作系统</vt:lpstr>
      <vt:lpstr>计算机操作系统</vt:lpstr>
      <vt:lpstr>计算机硬件系统的组成</vt:lpstr>
      <vt:lpstr>存储程序计算机</vt:lpstr>
      <vt:lpstr>存储程序计算机的结构</vt:lpstr>
      <vt:lpstr>总线及其组成</vt:lpstr>
      <vt:lpstr>总线的类型</vt:lpstr>
      <vt:lpstr>中央处理器（CPU）</vt:lpstr>
      <vt:lpstr>处理器与寄存器</vt:lpstr>
      <vt:lpstr>存储器的组织层次</vt:lpstr>
      <vt:lpstr>外围设备及其控制</vt:lpstr>
      <vt:lpstr>计算机操作系统</vt:lpstr>
      <vt:lpstr>计算机软件系统的组成</vt:lpstr>
      <vt:lpstr>程序员的计算机系统视图</vt:lpstr>
      <vt:lpstr>软件开发的不同层次</vt:lpstr>
      <vt:lpstr>计算机程序的执行过程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计算机操作系统</vt:lpstr>
      <vt:lpstr>操作系统的概念</vt:lpstr>
      <vt:lpstr>操作系统</vt:lpstr>
      <vt:lpstr>操作系统的组成</vt:lpstr>
      <vt:lpstr>操作系统的类型</vt:lpstr>
      <vt:lpstr>操作系统的类型</vt:lpstr>
      <vt:lpstr>操作系统的历史</vt:lpstr>
      <vt:lpstr>History of the OS(1955~1965，批处理系统)</vt:lpstr>
      <vt:lpstr>批处理系统的工作方式</vt:lpstr>
      <vt:lpstr>▶ 批处理系统中作业的组成：</vt:lpstr>
      <vt:lpstr>PowerPoint 簡報</vt:lpstr>
      <vt:lpstr>单道批处理系统的工作过程</vt:lpstr>
      <vt:lpstr>单道程序运行情况</vt:lpstr>
      <vt:lpstr>PowerPoint 簡報</vt:lpstr>
      <vt:lpstr>多道批处理系统(multiprogramming system)</vt:lpstr>
      <vt:lpstr>History of the OS(1965~1980，引入分时)</vt:lpstr>
      <vt:lpstr>PowerPoint 簡報</vt:lpstr>
      <vt:lpstr>Time-sharing system 分时系统</vt:lpstr>
      <vt:lpstr>经典案例：UNIX</vt:lpstr>
      <vt:lpstr>分时系统下的工作方式</vt:lpstr>
      <vt:lpstr>分时系统的关键技术</vt:lpstr>
      <vt:lpstr>History of the OS(1980~present，PC时代，百花齐 放)</vt:lpstr>
      <vt:lpstr>PowerPoint 簡報</vt:lpstr>
      <vt:lpstr>1990~present，移动计算时代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操作系统课程</dc:title>
  <dc:creator/>
  <cp:lastModifiedBy>Sherry Chen</cp:lastModifiedBy>
  <cp:revision>13</cp:revision>
  <dcterms:created xsi:type="dcterms:W3CDTF">2019-09-01T15:27:54Z</dcterms:created>
  <dcterms:modified xsi:type="dcterms:W3CDTF">2019-09-23T11:58:14Z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